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23"/>
  </p:notesMasterIdLst>
  <p:sldIdLst>
    <p:sldId id="260" r:id="rId2"/>
    <p:sldId id="267" r:id="rId3"/>
    <p:sldId id="279" r:id="rId4"/>
    <p:sldId id="273" r:id="rId5"/>
    <p:sldId id="274" r:id="rId6"/>
    <p:sldId id="275" r:id="rId7"/>
    <p:sldId id="261" r:id="rId8"/>
    <p:sldId id="271" r:id="rId9"/>
    <p:sldId id="270" r:id="rId10"/>
    <p:sldId id="262" r:id="rId11"/>
    <p:sldId id="263" r:id="rId12"/>
    <p:sldId id="268" r:id="rId13"/>
    <p:sldId id="264" r:id="rId14"/>
    <p:sldId id="265" r:id="rId15"/>
    <p:sldId id="266" r:id="rId16"/>
    <p:sldId id="269" r:id="rId17"/>
    <p:sldId id="272" r:id="rId18"/>
    <p:sldId id="276" r:id="rId19"/>
    <p:sldId id="277" r:id="rId20"/>
    <p:sldId id="278" r:id="rId21"/>
    <p:sldId id="25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0AC39C-A568-4E2D-8067-AFAF08343FA4}" type="doc">
      <dgm:prSet loTypeId="urn:microsoft.com/office/officeart/2005/8/layout/vProcess5" loCatId="process" qsTypeId="urn:microsoft.com/office/officeart/2005/8/quickstyle/simple1" qsCatId="simple" csTypeId="urn:microsoft.com/office/officeart/2005/8/colors/accent1_2" csCatId="accent1" phldr="1"/>
      <dgm:spPr/>
    </dgm:pt>
    <dgm:pt modelId="{535FC9A5-7DC1-4161-AB9F-BB44B9D22626}">
      <dgm:prSet phldrT="[Text]" custT="1"/>
      <dgm:spPr>
        <a:xfrm>
          <a:off x="0" y="0"/>
          <a:ext cx="4080510" cy="1043940"/>
        </a:xfrm>
        <a:prstGeom prst="roundRect">
          <a:avLst>
            <a:gd name="adj" fmla="val 10000"/>
          </a:avLst>
        </a:prstGeom>
        <a:solidFill>
          <a:srgbClr val="1A3260">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pPr algn="ctr" rtl="0">
            <a:buNone/>
          </a:pPr>
          <a:r>
            <a:rPr lang="en-US" sz="2400" kern="1200" dirty="0">
              <a:solidFill>
                <a:sysClr val="window" lastClr="FFFFFF"/>
              </a:solidFill>
              <a:latin typeface="Georgia" panose="02040502050405020303" pitchFamily="18" charset="0"/>
              <a:ea typeface="+mn-ea"/>
              <a:cs typeface="+mn-cs"/>
            </a:rPr>
            <a:t>Increase Heat Transfer Efficiency</a:t>
          </a:r>
        </a:p>
      </dgm:t>
    </dgm:pt>
    <dgm:pt modelId="{3F18204A-7CDF-4AF1-B03D-56502A6A72FA}" type="parTrans" cxnId="{363F8BA7-B368-4B83-ADBD-13651FAD1026}">
      <dgm:prSet/>
      <dgm:spPr/>
      <dgm:t>
        <a:bodyPr/>
        <a:lstStyle/>
        <a:p>
          <a:endParaRPr lang="en-US"/>
        </a:p>
      </dgm:t>
    </dgm:pt>
    <dgm:pt modelId="{8752F079-4AD7-4411-A13B-FD72DFA9A742}" type="sibTrans" cxnId="{363F8BA7-B368-4B83-ADBD-13651FAD1026}">
      <dgm:prSet/>
      <dgm:spPr>
        <a:xfrm>
          <a:off x="3401949" y="791654"/>
          <a:ext cx="678561" cy="678561"/>
        </a:xfrm>
        <a:prstGeom prst="downArrow">
          <a:avLst>
            <a:gd name="adj1" fmla="val 55000"/>
            <a:gd name="adj2" fmla="val 45000"/>
          </a:avLst>
        </a:prstGeom>
        <a:solidFill>
          <a:srgbClr val="1A3260">
            <a:alpha val="90000"/>
            <a:tint val="40000"/>
            <a:hueOff val="0"/>
            <a:satOff val="0"/>
            <a:lumOff val="0"/>
            <a:alphaOff val="0"/>
          </a:srgbClr>
        </a:solidFill>
        <a:ln w="22225" cap="rnd" cmpd="sng" algn="ctr">
          <a:solidFill>
            <a:srgbClr val="1A3260">
              <a:alpha val="90000"/>
              <a:tint val="40000"/>
              <a:hueOff val="0"/>
              <a:satOff val="0"/>
              <a:lumOff val="0"/>
              <a:alphaOff val="0"/>
            </a:srgbClr>
          </a:solidFill>
          <a:prstDash val="solid"/>
        </a:ln>
        <a:effectLst/>
      </dgm:spPr>
      <dgm:t>
        <a:bodyPr/>
        <a:lstStyle/>
        <a:p>
          <a:pPr>
            <a:buNone/>
          </a:pPr>
          <a:endParaRPr lang="en-US">
            <a:solidFill>
              <a:sysClr val="windowText" lastClr="000000">
                <a:hueOff val="0"/>
                <a:satOff val="0"/>
                <a:lumOff val="0"/>
                <a:alphaOff val="0"/>
              </a:sysClr>
            </a:solidFill>
            <a:latin typeface="Gill Sans MT"/>
            <a:ea typeface="+mn-ea"/>
            <a:cs typeface="+mn-cs"/>
          </a:endParaRPr>
        </a:p>
      </dgm:t>
    </dgm:pt>
    <dgm:pt modelId="{FB09EBA2-14C4-4178-B6E7-1041CC669418}">
      <dgm:prSet phldrT="[Text]" custT="1"/>
      <dgm:spPr>
        <a:xfrm>
          <a:off x="360044" y="1217930"/>
          <a:ext cx="4080510" cy="1043940"/>
        </a:xfrm>
        <a:prstGeom prst="roundRect">
          <a:avLst>
            <a:gd name="adj" fmla="val 10000"/>
          </a:avLst>
        </a:prstGeom>
        <a:solidFill>
          <a:srgbClr val="1A3260">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pPr algn="ctr" rtl="0">
            <a:buNone/>
          </a:pPr>
          <a:r>
            <a:rPr lang="en-US" sz="2400" kern="1200" dirty="0">
              <a:solidFill>
                <a:sysClr val="window" lastClr="FFFFFF"/>
              </a:solidFill>
              <a:latin typeface="Georgia" panose="02040502050405020303" pitchFamily="18" charset="0"/>
              <a:ea typeface="+mn-ea"/>
              <a:cs typeface="+mn-cs"/>
            </a:rPr>
            <a:t>Reduce Fouling Formation Rate</a:t>
          </a:r>
        </a:p>
      </dgm:t>
    </dgm:pt>
    <dgm:pt modelId="{5CFF4627-850B-41BF-BDC2-21E8173DD567}" type="parTrans" cxnId="{47BA66CE-2440-4361-9C93-875B70F1F842}">
      <dgm:prSet/>
      <dgm:spPr/>
      <dgm:t>
        <a:bodyPr/>
        <a:lstStyle/>
        <a:p>
          <a:endParaRPr lang="en-US"/>
        </a:p>
      </dgm:t>
    </dgm:pt>
    <dgm:pt modelId="{694ACC18-4772-4556-840D-E8E21CE15DED}" type="sibTrans" cxnId="{47BA66CE-2440-4361-9C93-875B70F1F842}">
      <dgm:prSet/>
      <dgm:spPr>
        <a:xfrm>
          <a:off x="3761994" y="2002624"/>
          <a:ext cx="678561" cy="678561"/>
        </a:xfrm>
        <a:prstGeom prst="downArrow">
          <a:avLst>
            <a:gd name="adj1" fmla="val 55000"/>
            <a:gd name="adj2" fmla="val 45000"/>
          </a:avLst>
        </a:prstGeom>
        <a:solidFill>
          <a:srgbClr val="1A3260">
            <a:alpha val="90000"/>
            <a:tint val="40000"/>
            <a:hueOff val="0"/>
            <a:satOff val="0"/>
            <a:lumOff val="0"/>
            <a:alphaOff val="0"/>
          </a:srgbClr>
        </a:solidFill>
        <a:ln w="22225" cap="rnd" cmpd="sng" algn="ctr">
          <a:solidFill>
            <a:srgbClr val="1A3260">
              <a:alpha val="90000"/>
              <a:tint val="40000"/>
              <a:hueOff val="0"/>
              <a:satOff val="0"/>
              <a:lumOff val="0"/>
              <a:alphaOff val="0"/>
            </a:srgbClr>
          </a:solidFill>
          <a:prstDash val="solid"/>
        </a:ln>
        <a:effectLst/>
      </dgm:spPr>
      <dgm:t>
        <a:bodyPr/>
        <a:lstStyle/>
        <a:p>
          <a:pPr>
            <a:buNone/>
          </a:pPr>
          <a:endParaRPr lang="en-US">
            <a:solidFill>
              <a:sysClr val="windowText" lastClr="000000">
                <a:hueOff val="0"/>
                <a:satOff val="0"/>
                <a:lumOff val="0"/>
                <a:alphaOff val="0"/>
              </a:sysClr>
            </a:solidFill>
            <a:latin typeface="Gill Sans MT"/>
            <a:ea typeface="+mn-ea"/>
            <a:cs typeface="+mn-cs"/>
          </a:endParaRPr>
        </a:p>
      </dgm:t>
    </dgm:pt>
    <dgm:pt modelId="{729B2053-6940-4694-88F4-4F24386CD5F4}">
      <dgm:prSet phldrT="[Text]" custT="1"/>
      <dgm:spPr>
        <a:xfrm>
          <a:off x="720089" y="2435860"/>
          <a:ext cx="4080510" cy="1043940"/>
        </a:xfrm>
        <a:prstGeom prst="roundRect">
          <a:avLst>
            <a:gd name="adj" fmla="val 10000"/>
          </a:avLst>
        </a:prstGeom>
        <a:solidFill>
          <a:srgbClr val="1A3260">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pPr algn="ctr" rtl="0">
            <a:buNone/>
          </a:pPr>
          <a:r>
            <a:rPr lang="en-US" sz="2400" kern="1200" dirty="0">
              <a:solidFill>
                <a:sysClr val="window" lastClr="FFFFFF"/>
              </a:solidFill>
              <a:latin typeface="Georgia" panose="02040502050405020303" pitchFamily="18" charset="0"/>
              <a:ea typeface="+mn-ea"/>
              <a:cs typeface="+mn-cs"/>
            </a:rPr>
            <a:t>Decrease the maintenance</a:t>
          </a:r>
        </a:p>
      </dgm:t>
    </dgm:pt>
    <dgm:pt modelId="{D10E917D-78F1-4EDC-9048-E7EED8AD7660}" type="parTrans" cxnId="{AB389869-37AA-4C99-BA04-5FF2E3C857E8}">
      <dgm:prSet/>
      <dgm:spPr/>
      <dgm:t>
        <a:bodyPr/>
        <a:lstStyle/>
        <a:p>
          <a:endParaRPr lang="en-US"/>
        </a:p>
      </dgm:t>
    </dgm:pt>
    <dgm:pt modelId="{3896A8C9-882E-47E1-A733-7BCF7B4B0DBE}" type="sibTrans" cxnId="{AB389869-37AA-4C99-BA04-5FF2E3C857E8}">
      <dgm:prSet/>
      <dgm:spPr/>
      <dgm:t>
        <a:bodyPr/>
        <a:lstStyle/>
        <a:p>
          <a:endParaRPr lang="en-US"/>
        </a:p>
      </dgm:t>
    </dgm:pt>
    <dgm:pt modelId="{C28E5468-78B0-445F-AB9B-95E98ABF7324}" type="pres">
      <dgm:prSet presAssocID="{DC0AC39C-A568-4E2D-8067-AFAF08343FA4}" presName="outerComposite" presStyleCnt="0">
        <dgm:presLayoutVars>
          <dgm:chMax val="5"/>
          <dgm:dir/>
          <dgm:resizeHandles val="exact"/>
        </dgm:presLayoutVars>
      </dgm:prSet>
      <dgm:spPr/>
    </dgm:pt>
    <dgm:pt modelId="{4ECC7011-DFEA-4EA7-948E-D816C4B22315}" type="pres">
      <dgm:prSet presAssocID="{DC0AC39C-A568-4E2D-8067-AFAF08343FA4}" presName="dummyMaxCanvas" presStyleCnt="0">
        <dgm:presLayoutVars/>
      </dgm:prSet>
      <dgm:spPr/>
    </dgm:pt>
    <dgm:pt modelId="{D8F1BAA2-AD48-42D0-BEC1-E2A2FEE95882}" type="pres">
      <dgm:prSet presAssocID="{DC0AC39C-A568-4E2D-8067-AFAF08343FA4}" presName="ThreeNodes_1" presStyleLbl="node1" presStyleIdx="0" presStyleCnt="3">
        <dgm:presLayoutVars>
          <dgm:bulletEnabled val="1"/>
        </dgm:presLayoutVars>
      </dgm:prSet>
      <dgm:spPr/>
    </dgm:pt>
    <dgm:pt modelId="{A15A2D17-75C1-4ED5-962A-2293F4CB6FC5}" type="pres">
      <dgm:prSet presAssocID="{DC0AC39C-A568-4E2D-8067-AFAF08343FA4}" presName="ThreeNodes_2" presStyleLbl="node1" presStyleIdx="1" presStyleCnt="3">
        <dgm:presLayoutVars>
          <dgm:bulletEnabled val="1"/>
        </dgm:presLayoutVars>
      </dgm:prSet>
      <dgm:spPr/>
    </dgm:pt>
    <dgm:pt modelId="{FFAEE0EC-1684-4700-996D-31AFA9B22A89}" type="pres">
      <dgm:prSet presAssocID="{DC0AC39C-A568-4E2D-8067-AFAF08343FA4}" presName="ThreeNodes_3" presStyleLbl="node1" presStyleIdx="2" presStyleCnt="3">
        <dgm:presLayoutVars>
          <dgm:bulletEnabled val="1"/>
        </dgm:presLayoutVars>
      </dgm:prSet>
      <dgm:spPr/>
    </dgm:pt>
    <dgm:pt modelId="{FA259432-8672-473B-8EFA-5DD2A7F4224E}" type="pres">
      <dgm:prSet presAssocID="{DC0AC39C-A568-4E2D-8067-AFAF08343FA4}" presName="ThreeConn_1-2" presStyleLbl="fgAccFollowNode1" presStyleIdx="0" presStyleCnt="2">
        <dgm:presLayoutVars>
          <dgm:bulletEnabled val="1"/>
        </dgm:presLayoutVars>
      </dgm:prSet>
      <dgm:spPr/>
    </dgm:pt>
    <dgm:pt modelId="{05C3EB43-4D3B-467A-B7E5-BD6B7E43EF74}" type="pres">
      <dgm:prSet presAssocID="{DC0AC39C-A568-4E2D-8067-AFAF08343FA4}" presName="ThreeConn_2-3" presStyleLbl="fgAccFollowNode1" presStyleIdx="1" presStyleCnt="2">
        <dgm:presLayoutVars>
          <dgm:bulletEnabled val="1"/>
        </dgm:presLayoutVars>
      </dgm:prSet>
      <dgm:spPr/>
    </dgm:pt>
    <dgm:pt modelId="{FF6C67F2-02EA-445F-A8E0-38253C90ACEB}" type="pres">
      <dgm:prSet presAssocID="{DC0AC39C-A568-4E2D-8067-AFAF08343FA4}" presName="ThreeNodes_1_text" presStyleLbl="node1" presStyleIdx="2" presStyleCnt="3">
        <dgm:presLayoutVars>
          <dgm:bulletEnabled val="1"/>
        </dgm:presLayoutVars>
      </dgm:prSet>
      <dgm:spPr/>
    </dgm:pt>
    <dgm:pt modelId="{C27C8367-47B7-45CF-A441-5202B5B82B30}" type="pres">
      <dgm:prSet presAssocID="{DC0AC39C-A568-4E2D-8067-AFAF08343FA4}" presName="ThreeNodes_2_text" presStyleLbl="node1" presStyleIdx="2" presStyleCnt="3">
        <dgm:presLayoutVars>
          <dgm:bulletEnabled val="1"/>
        </dgm:presLayoutVars>
      </dgm:prSet>
      <dgm:spPr/>
    </dgm:pt>
    <dgm:pt modelId="{E3CD42CF-49EB-40AD-A099-888B15E581FE}" type="pres">
      <dgm:prSet presAssocID="{DC0AC39C-A568-4E2D-8067-AFAF08343FA4}" presName="ThreeNodes_3_text" presStyleLbl="node1" presStyleIdx="2" presStyleCnt="3">
        <dgm:presLayoutVars>
          <dgm:bulletEnabled val="1"/>
        </dgm:presLayoutVars>
      </dgm:prSet>
      <dgm:spPr/>
    </dgm:pt>
  </dgm:ptLst>
  <dgm:cxnLst>
    <dgm:cxn modelId="{E6A6770C-1183-4B35-89F0-B8BE5804C3F3}" type="presOf" srcId="{694ACC18-4772-4556-840D-E8E21CE15DED}" destId="{05C3EB43-4D3B-467A-B7E5-BD6B7E43EF74}" srcOrd="0" destOrd="0" presId="urn:microsoft.com/office/officeart/2005/8/layout/vProcess5"/>
    <dgm:cxn modelId="{15A67A34-2B9E-4FDC-AC43-7898B2ECBCC2}" type="presOf" srcId="{FB09EBA2-14C4-4178-B6E7-1041CC669418}" destId="{A15A2D17-75C1-4ED5-962A-2293F4CB6FC5}" srcOrd="0" destOrd="0" presId="urn:microsoft.com/office/officeart/2005/8/layout/vProcess5"/>
    <dgm:cxn modelId="{C6BA795E-AFED-49CB-A0BA-98392E647F1A}" type="presOf" srcId="{FB09EBA2-14C4-4178-B6E7-1041CC669418}" destId="{C27C8367-47B7-45CF-A441-5202B5B82B30}" srcOrd="1" destOrd="0" presId="urn:microsoft.com/office/officeart/2005/8/layout/vProcess5"/>
    <dgm:cxn modelId="{AB389869-37AA-4C99-BA04-5FF2E3C857E8}" srcId="{DC0AC39C-A568-4E2D-8067-AFAF08343FA4}" destId="{729B2053-6940-4694-88F4-4F24386CD5F4}" srcOrd="2" destOrd="0" parTransId="{D10E917D-78F1-4EDC-9048-E7EED8AD7660}" sibTransId="{3896A8C9-882E-47E1-A733-7BCF7B4B0DBE}"/>
    <dgm:cxn modelId="{500E8384-513B-4F82-B04E-B6893C63AD1A}" type="presOf" srcId="{729B2053-6940-4694-88F4-4F24386CD5F4}" destId="{FFAEE0EC-1684-4700-996D-31AFA9B22A89}" srcOrd="0" destOrd="0" presId="urn:microsoft.com/office/officeart/2005/8/layout/vProcess5"/>
    <dgm:cxn modelId="{57EE9590-78ED-49CA-A26A-B576E97C173E}" type="presOf" srcId="{8752F079-4AD7-4411-A13B-FD72DFA9A742}" destId="{FA259432-8672-473B-8EFA-5DD2A7F4224E}" srcOrd="0" destOrd="0" presId="urn:microsoft.com/office/officeart/2005/8/layout/vProcess5"/>
    <dgm:cxn modelId="{E950559F-2EEA-4C3D-BC32-001DBAC12173}" type="presOf" srcId="{729B2053-6940-4694-88F4-4F24386CD5F4}" destId="{E3CD42CF-49EB-40AD-A099-888B15E581FE}" srcOrd="1" destOrd="0" presId="urn:microsoft.com/office/officeart/2005/8/layout/vProcess5"/>
    <dgm:cxn modelId="{046343A6-4A11-4FA6-883D-4FBE18A44F37}" type="presOf" srcId="{535FC9A5-7DC1-4161-AB9F-BB44B9D22626}" destId="{D8F1BAA2-AD48-42D0-BEC1-E2A2FEE95882}" srcOrd="0" destOrd="0" presId="urn:microsoft.com/office/officeart/2005/8/layout/vProcess5"/>
    <dgm:cxn modelId="{363F8BA7-B368-4B83-ADBD-13651FAD1026}" srcId="{DC0AC39C-A568-4E2D-8067-AFAF08343FA4}" destId="{535FC9A5-7DC1-4161-AB9F-BB44B9D22626}" srcOrd="0" destOrd="0" parTransId="{3F18204A-7CDF-4AF1-B03D-56502A6A72FA}" sibTransId="{8752F079-4AD7-4411-A13B-FD72DFA9A742}"/>
    <dgm:cxn modelId="{BB5B13CA-D0E0-44DC-A039-1B6FA2FABBED}" type="presOf" srcId="{535FC9A5-7DC1-4161-AB9F-BB44B9D22626}" destId="{FF6C67F2-02EA-445F-A8E0-38253C90ACEB}" srcOrd="1" destOrd="0" presId="urn:microsoft.com/office/officeart/2005/8/layout/vProcess5"/>
    <dgm:cxn modelId="{47BA66CE-2440-4361-9C93-875B70F1F842}" srcId="{DC0AC39C-A568-4E2D-8067-AFAF08343FA4}" destId="{FB09EBA2-14C4-4178-B6E7-1041CC669418}" srcOrd="1" destOrd="0" parTransId="{5CFF4627-850B-41BF-BDC2-21E8173DD567}" sibTransId="{694ACC18-4772-4556-840D-E8E21CE15DED}"/>
    <dgm:cxn modelId="{536316D9-D5F3-4106-ABD9-F20D519C8238}" type="presOf" srcId="{DC0AC39C-A568-4E2D-8067-AFAF08343FA4}" destId="{C28E5468-78B0-445F-AB9B-95E98ABF7324}" srcOrd="0" destOrd="0" presId="urn:microsoft.com/office/officeart/2005/8/layout/vProcess5"/>
    <dgm:cxn modelId="{8A66BF14-93E0-4562-BA4D-B272A34EE43A}" type="presParOf" srcId="{C28E5468-78B0-445F-AB9B-95E98ABF7324}" destId="{4ECC7011-DFEA-4EA7-948E-D816C4B22315}" srcOrd="0" destOrd="0" presId="urn:microsoft.com/office/officeart/2005/8/layout/vProcess5"/>
    <dgm:cxn modelId="{91372E43-D083-4A91-8488-9DC4A7E975FD}" type="presParOf" srcId="{C28E5468-78B0-445F-AB9B-95E98ABF7324}" destId="{D8F1BAA2-AD48-42D0-BEC1-E2A2FEE95882}" srcOrd="1" destOrd="0" presId="urn:microsoft.com/office/officeart/2005/8/layout/vProcess5"/>
    <dgm:cxn modelId="{1C7D4356-0971-4278-A5A5-D732E1FE9D0C}" type="presParOf" srcId="{C28E5468-78B0-445F-AB9B-95E98ABF7324}" destId="{A15A2D17-75C1-4ED5-962A-2293F4CB6FC5}" srcOrd="2" destOrd="0" presId="urn:microsoft.com/office/officeart/2005/8/layout/vProcess5"/>
    <dgm:cxn modelId="{2216263D-BF32-46C6-9518-4695C44D0D47}" type="presParOf" srcId="{C28E5468-78B0-445F-AB9B-95E98ABF7324}" destId="{FFAEE0EC-1684-4700-996D-31AFA9B22A89}" srcOrd="3" destOrd="0" presId="urn:microsoft.com/office/officeart/2005/8/layout/vProcess5"/>
    <dgm:cxn modelId="{BD87B909-FBE3-47E0-BA73-2ABC85195FE4}" type="presParOf" srcId="{C28E5468-78B0-445F-AB9B-95E98ABF7324}" destId="{FA259432-8672-473B-8EFA-5DD2A7F4224E}" srcOrd="4" destOrd="0" presId="urn:microsoft.com/office/officeart/2005/8/layout/vProcess5"/>
    <dgm:cxn modelId="{964D580D-A6C7-426E-B760-EF36AEF9AF1C}" type="presParOf" srcId="{C28E5468-78B0-445F-AB9B-95E98ABF7324}" destId="{05C3EB43-4D3B-467A-B7E5-BD6B7E43EF74}" srcOrd="5" destOrd="0" presId="urn:microsoft.com/office/officeart/2005/8/layout/vProcess5"/>
    <dgm:cxn modelId="{BD65BB47-E02A-4F86-93CB-860EBDFA61E2}" type="presParOf" srcId="{C28E5468-78B0-445F-AB9B-95E98ABF7324}" destId="{FF6C67F2-02EA-445F-A8E0-38253C90ACEB}" srcOrd="6" destOrd="0" presId="urn:microsoft.com/office/officeart/2005/8/layout/vProcess5"/>
    <dgm:cxn modelId="{40ADA893-7B5A-48B5-8963-8AE5B1CBBB6E}" type="presParOf" srcId="{C28E5468-78B0-445F-AB9B-95E98ABF7324}" destId="{C27C8367-47B7-45CF-A441-5202B5B82B30}" srcOrd="7" destOrd="0" presId="urn:microsoft.com/office/officeart/2005/8/layout/vProcess5"/>
    <dgm:cxn modelId="{B086EF07-8DB2-46E2-A313-9CC83BA26453}" type="presParOf" srcId="{C28E5468-78B0-445F-AB9B-95E98ABF7324}" destId="{E3CD42CF-49EB-40AD-A099-888B15E581F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1BAA2-AD48-42D0-BEC1-E2A2FEE95882}">
      <dsp:nvSpPr>
        <dsp:cNvPr id="0" name=""/>
        <dsp:cNvSpPr/>
      </dsp:nvSpPr>
      <dsp:spPr>
        <a:xfrm>
          <a:off x="0" y="0"/>
          <a:ext cx="4080510" cy="1043940"/>
        </a:xfrm>
        <a:prstGeom prst="roundRect">
          <a:avLst>
            <a:gd name="adj" fmla="val 10000"/>
          </a:avLst>
        </a:prstGeom>
        <a:solidFill>
          <a:srgbClr val="1A3260">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ysClr val="window" lastClr="FFFFFF"/>
              </a:solidFill>
              <a:latin typeface="Georgia" panose="02040502050405020303" pitchFamily="18" charset="0"/>
              <a:ea typeface="+mn-ea"/>
              <a:cs typeface="+mn-cs"/>
            </a:rPr>
            <a:t>Increase Heat Transfer Efficiency</a:t>
          </a:r>
        </a:p>
      </dsp:txBody>
      <dsp:txXfrm>
        <a:off x="30576" y="30576"/>
        <a:ext cx="2954017" cy="982788"/>
      </dsp:txXfrm>
    </dsp:sp>
    <dsp:sp modelId="{A15A2D17-75C1-4ED5-962A-2293F4CB6FC5}">
      <dsp:nvSpPr>
        <dsp:cNvPr id="0" name=""/>
        <dsp:cNvSpPr/>
      </dsp:nvSpPr>
      <dsp:spPr>
        <a:xfrm>
          <a:off x="360044" y="1217930"/>
          <a:ext cx="4080510" cy="1043940"/>
        </a:xfrm>
        <a:prstGeom prst="roundRect">
          <a:avLst>
            <a:gd name="adj" fmla="val 10000"/>
          </a:avLst>
        </a:prstGeom>
        <a:solidFill>
          <a:srgbClr val="1A3260">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ysClr val="window" lastClr="FFFFFF"/>
              </a:solidFill>
              <a:latin typeface="Georgia" panose="02040502050405020303" pitchFamily="18" charset="0"/>
              <a:ea typeface="+mn-ea"/>
              <a:cs typeface="+mn-cs"/>
            </a:rPr>
            <a:t>Reduce Fouling Formation Rate</a:t>
          </a:r>
        </a:p>
      </dsp:txBody>
      <dsp:txXfrm>
        <a:off x="390620" y="1248506"/>
        <a:ext cx="2980752" cy="982788"/>
      </dsp:txXfrm>
    </dsp:sp>
    <dsp:sp modelId="{FFAEE0EC-1684-4700-996D-31AFA9B22A89}">
      <dsp:nvSpPr>
        <dsp:cNvPr id="0" name=""/>
        <dsp:cNvSpPr/>
      </dsp:nvSpPr>
      <dsp:spPr>
        <a:xfrm>
          <a:off x="720089" y="2435860"/>
          <a:ext cx="4080510" cy="1043940"/>
        </a:xfrm>
        <a:prstGeom prst="roundRect">
          <a:avLst>
            <a:gd name="adj" fmla="val 10000"/>
          </a:avLst>
        </a:prstGeom>
        <a:solidFill>
          <a:srgbClr val="1A3260">
            <a:hueOff val="0"/>
            <a:satOff val="0"/>
            <a:lumOff val="0"/>
            <a:alphaOff val="0"/>
          </a:srgbClr>
        </a:solidFill>
        <a:ln w="22225" cap="rnd"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ysClr val="window" lastClr="FFFFFF"/>
              </a:solidFill>
              <a:latin typeface="Georgia" panose="02040502050405020303" pitchFamily="18" charset="0"/>
              <a:ea typeface="+mn-ea"/>
              <a:cs typeface="+mn-cs"/>
            </a:rPr>
            <a:t>Decrease the maintenance</a:t>
          </a:r>
        </a:p>
      </dsp:txBody>
      <dsp:txXfrm>
        <a:off x="750665" y="2466436"/>
        <a:ext cx="2980752" cy="982788"/>
      </dsp:txXfrm>
    </dsp:sp>
    <dsp:sp modelId="{FA259432-8672-473B-8EFA-5DD2A7F4224E}">
      <dsp:nvSpPr>
        <dsp:cNvPr id="0" name=""/>
        <dsp:cNvSpPr/>
      </dsp:nvSpPr>
      <dsp:spPr>
        <a:xfrm>
          <a:off x="3401949" y="791654"/>
          <a:ext cx="678561" cy="678561"/>
        </a:xfrm>
        <a:prstGeom prst="downArrow">
          <a:avLst>
            <a:gd name="adj1" fmla="val 55000"/>
            <a:gd name="adj2" fmla="val 45000"/>
          </a:avLst>
        </a:prstGeom>
        <a:solidFill>
          <a:srgbClr val="1A3260">
            <a:alpha val="90000"/>
            <a:tint val="40000"/>
            <a:hueOff val="0"/>
            <a:satOff val="0"/>
            <a:lumOff val="0"/>
            <a:alphaOff val="0"/>
          </a:srgbClr>
        </a:solidFill>
        <a:ln w="22225" cap="rnd" cmpd="sng" algn="ctr">
          <a:solidFill>
            <a:srgbClr val="1A3260">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ysClr val="windowText" lastClr="000000">
                <a:hueOff val="0"/>
                <a:satOff val="0"/>
                <a:lumOff val="0"/>
                <a:alphaOff val="0"/>
              </a:sysClr>
            </a:solidFill>
            <a:latin typeface="Gill Sans MT"/>
            <a:ea typeface="+mn-ea"/>
            <a:cs typeface="+mn-cs"/>
          </a:endParaRPr>
        </a:p>
      </dsp:txBody>
      <dsp:txXfrm>
        <a:off x="3554625" y="791654"/>
        <a:ext cx="373209" cy="510617"/>
      </dsp:txXfrm>
    </dsp:sp>
    <dsp:sp modelId="{05C3EB43-4D3B-467A-B7E5-BD6B7E43EF74}">
      <dsp:nvSpPr>
        <dsp:cNvPr id="0" name=""/>
        <dsp:cNvSpPr/>
      </dsp:nvSpPr>
      <dsp:spPr>
        <a:xfrm>
          <a:off x="3761994" y="2002624"/>
          <a:ext cx="678561" cy="678561"/>
        </a:xfrm>
        <a:prstGeom prst="downArrow">
          <a:avLst>
            <a:gd name="adj1" fmla="val 55000"/>
            <a:gd name="adj2" fmla="val 45000"/>
          </a:avLst>
        </a:prstGeom>
        <a:solidFill>
          <a:srgbClr val="1A3260">
            <a:alpha val="90000"/>
            <a:tint val="40000"/>
            <a:hueOff val="0"/>
            <a:satOff val="0"/>
            <a:lumOff val="0"/>
            <a:alphaOff val="0"/>
          </a:srgbClr>
        </a:solidFill>
        <a:ln w="22225" cap="rnd" cmpd="sng" algn="ctr">
          <a:solidFill>
            <a:srgbClr val="1A3260">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solidFill>
              <a:sysClr val="windowText" lastClr="000000">
                <a:hueOff val="0"/>
                <a:satOff val="0"/>
                <a:lumOff val="0"/>
                <a:alphaOff val="0"/>
              </a:sysClr>
            </a:solidFill>
            <a:latin typeface="Gill Sans MT"/>
            <a:ea typeface="+mn-ea"/>
            <a:cs typeface="+mn-cs"/>
          </a:endParaRPr>
        </a:p>
      </dsp:txBody>
      <dsp:txXfrm>
        <a:off x="3914670" y="2002624"/>
        <a:ext cx="373209" cy="51061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10904-F331-4E6C-8030-6854FFAD0FE8}" type="datetimeFigureOut">
              <a:rPr lang="en-US" smtClean="0"/>
              <a:t>11/2/2022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F7122-FD75-4246-B7B3-8F2C4AD743BF}" type="slidenum">
              <a:rPr lang="en-US" smtClean="0"/>
              <a:t>‹#›</a:t>
            </a:fld>
            <a:endParaRPr lang="en-US"/>
          </a:p>
        </p:txBody>
      </p:sp>
    </p:spTree>
    <p:extLst>
      <p:ext uri="{BB962C8B-B14F-4D97-AF65-F5344CB8AC3E}">
        <p14:creationId xmlns:p14="http://schemas.microsoft.com/office/powerpoint/2010/main" val="3752677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F7122-FD75-4246-B7B3-8F2C4AD743BF}" type="slidenum">
              <a:rPr lang="en-US" smtClean="0"/>
              <a:t>21</a:t>
            </a:fld>
            <a:endParaRPr lang="en-US"/>
          </a:p>
        </p:txBody>
      </p:sp>
    </p:spTree>
    <p:extLst>
      <p:ext uri="{BB962C8B-B14F-4D97-AF65-F5344CB8AC3E}">
        <p14:creationId xmlns:p14="http://schemas.microsoft.com/office/powerpoint/2010/main" val="158753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703297-D536-4C4B-B912-078FA0B9BFFA}"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03297-D536-4C4B-B912-078FA0B9BFFA}"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03297-D536-4C4B-B912-078FA0B9BFFA}"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03297-D536-4C4B-B912-078FA0B9BFFA}"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03297-D536-4C4B-B912-078FA0B9BFFA}"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703297-D536-4C4B-B912-078FA0B9BFFA}"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703297-D536-4C4B-B912-078FA0B9BFFA}"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703297-D536-4C4B-B912-078FA0B9BFFA}"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03297-D536-4C4B-B912-078FA0B9BFFA}"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703297-D536-4C4B-B912-078FA0B9BFFA}"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703297-D536-4C4B-B912-078FA0B9BFFA}"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00798-7BC3-4549-B860-E80FC1CB7DB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03297-D536-4C4B-B912-078FA0B9BFFA}" type="datetimeFigureOut">
              <a:rPr lang="en-US" smtClean="0"/>
              <a:pPr/>
              <a:t>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00798-7BC3-4549-B860-E80FC1CB7DB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tif"/><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web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F4FB5-5CAC-AC29-FE85-F985ED75D782}"/>
              </a:ext>
            </a:extLst>
          </p:cNvPr>
          <p:cNvSpPr txBox="1"/>
          <p:nvPr/>
        </p:nvSpPr>
        <p:spPr>
          <a:xfrm>
            <a:off x="730979" y="24956"/>
            <a:ext cx="7498617" cy="1692771"/>
          </a:xfrm>
          <a:prstGeom prst="rect">
            <a:avLst/>
          </a:prstGeom>
          <a:noFill/>
        </p:spPr>
        <p:txBody>
          <a:bodyPr wrap="square">
            <a:spAutoFit/>
          </a:bodyPr>
          <a:lstStyle/>
          <a:p>
            <a:pPr algn="ctr"/>
            <a:r>
              <a:rPr lang="fa-IR" sz="2000" b="1" dirty="0">
                <a:solidFill>
                  <a:srgbClr val="00B050"/>
                </a:solidFill>
                <a:latin typeface="Calibri" panose="020F0502020204030204" pitchFamily="34" charset="0"/>
                <a:ea typeface="Calibri" panose="020F0502020204030204" pitchFamily="34" charset="0"/>
                <a:cs typeface="Arial" panose="020B0604020202020204" pitchFamily="34" charset="0"/>
              </a:rPr>
              <a:t>بسم الله الرحمن الرحیم</a:t>
            </a:r>
            <a:endParaRPr lang="en-US" sz="2000" b="1"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p>
            <a:pPr algn="ctr"/>
            <a:r>
              <a:rPr lang="en-US" sz="40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New generation of advanced nano-coating </a:t>
            </a:r>
            <a:endParaRPr lang="en-US" sz="4000" dirty="0">
              <a:solidFill>
                <a:srgbClr val="00B050"/>
              </a:solidFill>
            </a:endParaRPr>
          </a:p>
        </p:txBody>
      </p:sp>
      <p:sp>
        <p:nvSpPr>
          <p:cNvPr id="4" name="TextBox 3">
            <a:extLst>
              <a:ext uri="{FF2B5EF4-FFF2-40B4-BE49-F238E27FC236}">
                <a16:creationId xmlns:a16="http://schemas.microsoft.com/office/drawing/2014/main" id="{53581CF6-CAB3-2B28-DEE8-70F79309A205}"/>
              </a:ext>
            </a:extLst>
          </p:cNvPr>
          <p:cNvSpPr txBox="1"/>
          <p:nvPr/>
        </p:nvSpPr>
        <p:spPr>
          <a:xfrm>
            <a:off x="419096" y="1634346"/>
            <a:ext cx="8305799" cy="830997"/>
          </a:xfrm>
          <a:prstGeom prst="rect">
            <a:avLst/>
          </a:prstGeom>
          <a:noFill/>
        </p:spPr>
        <p:txBody>
          <a:bodyPr wrap="square">
            <a:spAutoFit/>
          </a:bodyPr>
          <a:lstStyle/>
          <a:p>
            <a:pPr algn="ctr"/>
            <a:r>
              <a:rPr lang="fa-IR" sz="2400" b="1" dirty="0">
                <a:solidFill>
                  <a:srgbClr val="FF0000"/>
                </a:solidFill>
                <a:latin typeface="Arial" panose="020B0604020202020204" pitchFamily="34" charset="0"/>
                <a:cs typeface="Arial" panose="020B0604020202020204" pitchFamily="34" charset="0"/>
              </a:rPr>
              <a:t>افزایش راندمان بویلر ها ،کندانسورها،کوره ها، چیلرها ومبدل های حرارتی با استفاده از نانو پوشش های افزایش دهنده سطح وضد رسوب</a:t>
            </a:r>
            <a:endParaRPr lang="en-US" sz="2400" dirty="0">
              <a:solidFill>
                <a:srgbClr val="FF0000"/>
              </a:solidFill>
            </a:endParaRPr>
          </a:p>
        </p:txBody>
      </p:sp>
      <p:pic>
        <p:nvPicPr>
          <p:cNvPr id="3" name="Picture 2" descr="C:\Users\Majid\Desktop\amineplant_0 (1).png">
            <a:extLst>
              <a:ext uri="{FF2B5EF4-FFF2-40B4-BE49-F238E27FC236}">
                <a16:creationId xmlns:a16="http://schemas.microsoft.com/office/drawing/2014/main" id="{5848B2DD-7564-8791-3D86-21E178E28BF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13470" y="3048000"/>
            <a:ext cx="6917055" cy="3657600"/>
          </a:xfrm>
          <a:prstGeom prst="rect">
            <a:avLst/>
          </a:prstGeom>
          <a:noFill/>
          <a:ln>
            <a:noFill/>
          </a:ln>
        </p:spPr>
      </p:pic>
      <p:sp>
        <p:nvSpPr>
          <p:cNvPr id="6" name="TextBox 5">
            <a:extLst>
              <a:ext uri="{FF2B5EF4-FFF2-40B4-BE49-F238E27FC236}">
                <a16:creationId xmlns:a16="http://schemas.microsoft.com/office/drawing/2014/main" id="{73AB0986-C24E-29D8-FDB3-D211B3BD59B0}"/>
              </a:ext>
            </a:extLst>
          </p:cNvPr>
          <p:cNvSpPr txBox="1"/>
          <p:nvPr/>
        </p:nvSpPr>
        <p:spPr>
          <a:xfrm>
            <a:off x="914397" y="2364670"/>
            <a:ext cx="7315199" cy="369332"/>
          </a:xfrm>
          <a:prstGeom prst="rect">
            <a:avLst/>
          </a:prstGeom>
          <a:noFill/>
        </p:spPr>
        <p:txBody>
          <a:bodyPr wrap="square">
            <a:spAutoFit/>
          </a:bodyPr>
          <a:lstStyle/>
          <a:p>
            <a:pPr algn="ctr"/>
            <a:r>
              <a:rPr lang="en-US" b="1" dirty="0"/>
              <a:t>Amine/amine plate type heat exchanger</a:t>
            </a:r>
          </a:p>
        </p:txBody>
      </p:sp>
    </p:spTree>
    <p:extLst>
      <p:ext uri="{BB962C8B-B14F-4D97-AF65-F5344CB8AC3E}">
        <p14:creationId xmlns:p14="http://schemas.microsoft.com/office/powerpoint/2010/main" val="77209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38292E-6363-CEF5-95FD-55819EFCC771}"/>
              </a:ext>
            </a:extLst>
          </p:cNvPr>
          <p:cNvSpPr txBox="1"/>
          <p:nvPr/>
        </p:nvSpPr>
        <p:spPr>
          <a:xfrm>
            <a:off x="990600" y="2894591"/>
            <a:ext cx="7772400" cy="2195216"/>
          </a:xfrm>
          <a:prstGeom prst="rect">
            <a:avLst/>
          </a:prstGeom>
          <a:noFill/>
        </p:spPr>
        <p:txBody>
          <a:bodyPr wrap="square">
            <a:spAutoFit/>
          </a:bodyPr>
          <a:lstStyle/>
          <a:p>
            <a:pPr marL="0" marR="0" algn="just" rtl="1">
              <a:lnSpc>
                <a:spcPct val="115000"/>
              </a:lnSpc>
              <a:spcBef>
                <a:spcPts val="0"/>
              </a:spcBef>
              <a:spcAft>
                <a:spcPts val="1000"/>
              </a:spcAft>
            </a:pPr>
            <a:r>
              <a:rPr lang="fa-IR" sz="2000" dirty="0">
                <a:effectLst/>
                <a:latin typeface="Tahoma" panose="020B0604030504040204" pitchFamily="34" charset="0"/>
                <a:ea typeface="Calibri" panose="020F0502020204030204" pitchFamily="34" charset="0"/>
                <a:cs typeface="B Nazanin"/>
              </a:rPr>
              <a:t>هدف ما استفاده از ظرفیت های نانوفناوری جهت افزایش راندمان تولید وکاهش هزینه ها ست تا به در عصر اتم بدنبال شناخت یونها ، اتمها و کنشهای آنها بر هم بودیم ، اما در عصر نانو بدنبال مدیریت بر یونها واتمهائیم تا آنگونه که ما می خواهیم ،کنار هم چیدمان یابند و از این اعمال اراده مدیریت بر یونها و اتمها به خلق کیفییت ها و خواص جدید ، برای عناصر قدیمی برسیم .ظرفیت های نانوفناوری بازنویسی تمام فرآیندهای مهندسی از ابتدا تا کنون است</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125D9D8-E6A2-0493-920B-046BFC1BD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5260"/>
            <a:ext cx="2665435" cy="2718851"/>
          </a:xfrm>
          <a:prstGeom prst="rect">
            <a:avLst/>
          </a:prstGeom>
        </p:spPr>
      </p:pic>
      <p:sp>
        <p:nvSpPr>
          <p:cNvPr id="5" name="Slide Number Placeholder 2">
            <a:extLst>
              <a:ext uri="{FF2B5EF4-FFF2-40B4-BE49-F238E27FC236}">
                <a16:creationId xmlns:a16="http://schemas.microsoft.com/office/drawing/2014/main" id="{9EC4B2BB-FC23-6BC5-B592-F6676DA27EAB}"/>
              </a:ext>
            </a:extLst>
          </p:cNvPr>
          <p:cNvSpPr txBox="1">
            <a:spLocks/>
          </p:cNvSpPr>
          <p:nvPr/>
        </p:nvSpPr>
        <p:spPr>
          <a:xfrm>
            <a:off x="8542756" y="6732014"/>
            <a:ext cx="1052510" cy="365125"/>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solidFill>
                  <a:srgbClr val="4590B8"/>
                </a:solidFill>
                <a:latin typeface="Gill Sans MT"/>
              </a:rPr>
              <a:pPr/>
              <a:t>10</a:t>
            </a:fld>
            <a:endParaRPr lang="en-US" dirty="0">
              <a:solidFill>
                <a:srgbClr val="4590B8"/>
              </a:solidFill>
              <a:latin typeface="Gill Sans MT"/>
            </a:endParaRPr>
          </a:p>
        </p:txBody>
      </p:sp>
      <p:graphicFrame>
        <p:nvGraphicFramePr>
          <p:cNvPr id="6" name="Diagram 5">
            <a:extLst>
              <a:ext uri="{FF2B5EF4-FFF2-40B4-BE49-F238E27FC236}">
                <a16:creationId xmlns:a16="http://schemas.microsoft.com/office/drawing/2014/main" id="{F8DFD72A-88B8-3CA8-B4E2-6213E77644CD}"/>
              </a:ext>
            </a:extLst>
          </p:cNvPr>
          <p:cNvGraphicFramePr/>
          <p:nvPr>
            <p:extLst>
              <p:ext uri="{D42A27DB-BD31-4B8C-83A1-F6EECF244321}">
                <p14:modId xmlns:p14="http://schemas.microsoft.com/office/powerpoint/2010/main" val="485764449"/>
              </p:ext>
            </p:extLst>
          </p:nvPr>
        </p:nvGraphicFramePr>
        <p:xfrm>
          <a:off x="-1232376" y="3357883"/>
          <a:ext cx="48006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0B3247F8-4720-64C9-AF1F-8F08AEB6A8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0" y="3200400"/>
            <a:ext cx="2926080" cy="3382166"/>
          </a:xfrm>
          <a:prstGeom prst="rect">
            <a:avLst/>
          </a:prstGeom>
        </p:spPr>
      </p:pic>
      <p:pic>
        <p:nvPicPr>
          <p:cNvPr id="8" name="Picture 7">
            <a:extLst>
              <a:ext uri="{FF2B5EF4-FFF2-40B4-BE49-F238E27FC236}">
                <a16:creationId xmlns:a16="http://schemas.microsoft.com/office/drawing/2014/main" id="{5BD728F9-227A-16AD-E867-06A9139511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8182" y="3200400"/>
            <a:ext cx="2929514" cy="3382166"/>
          </a:xfrm>
          <a:prstGeom prst="rect">
            <a:avLst/>
          </a:prstGeom>
        </p:spPr>
      </p:pic>
    </p:spTree>
    <p:extLst>
      <p:ext uri="{BB962C8B-B14F-4D97-AF65-F5344CB8AC3E}">
        <p14:creationId xmlns:p14="http://schemas.microsoft.com/office/powerpoint/2010/main" val="13784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4E9D2D7-D2BB-FBC4-8AEF-1EA7F8FB019D}"/>
              </a:ext>
            </a:extLst>
          </p:cNvPr>
          <p:cNvSpPr>
            <a:spLocks noEditPoints="1"/>
          </p:cNvSpPr>
          <p:nvPr/>
        </p:nvSpPr>
        <p:spPr bwMode="auto">
          <a:xfrm>
            <a:off x="1249363" y="4532492"/>
            <a:ext cx="2241550" cy="2165350"/>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rgbClr val="44546A">
              <a:lumMod val="40000"/>
              <a:lumOff val="60000"/>
            </a:srgbClr>
          </a:solidFill>
          <a:ln w="3175" cap="flat">
            <a:noFill/>
            <a:prstDash val="solid"/>
            <a:miter lim="800000"/>
            <a:headEnd/>
            <a:tailEnd/>
          </a:ln>
        </p:spPr>
        <p:txBody>
          <a:bodyPr lIns="121920" tIns="60960" rIns="121920" bIns="6096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3" name="Freeform 12">
            <a:extLst>
              <a:ext uri="{FF2B5EF4-FFF2-40B4-BE49-F238E27FC236}">
                <a16:creationId xmlns:a16="http://schemas.microsoft.com/office/drawing/2014/main" id="{EAF4B23E-E612-AF21-7E82-07678FE57770}"/>
              </a:ext>
            </a:extLst>
          </p:cNvPr>
          <p:cNvSpPr>
            <a:spLocks noEditPoints="1"/>
          </p:cNvSpPr>
          <p:nvPr/>
        </p:nvSpPr>
        <p:spPr bwMode="auto">
          <a:xfrm>
            <a:off x="522288" y="3118029"/>
            <a:ext cx="1700212" cy="1654175"/>
          </a:xfrm>
          <a:custGeom>
            <a:avLst/>
            <a:gdLst>
              <a:gd name="T0" fmla="*/ 1495 w 1600"/>
              <a:gd name="T1" fmla="*/ 797 h 1606"/>
              <a:gd name="T2" fmla="*/ 1599 w 1600"/>
              <a:gd name="T3" fmla="*/ 717 h 1606"/>
              <a:gd name="T4" fmla="*/ 1465 w 1600"/>
              <a:gd name="T5" fmla="*/ 599 h 1606"/>
              <a:gd name="T6" fmla="*/ 1521 w 1600"/>
              <a:gd name="T7" fmla="*/ 449 h 1606"/>
              <a:gd name="T8" fmla="*/ 1355 w 1600"/>
              <a:gd name="T9" fmla="*/ 384 h 1606"/>
              <a:gd name="T10" fmla="*/ 1357 w 1600"/>
              <a:gd name="T11" fmla="*/ 224 h 1606"/>
              <a:gd name="T12" fmla="*/ 1179 w 1600"/>
              <a:gd name="T13" fmla="*/ 219 h 1606"/>
              <a:gd name="T14" fmla="*/ 1125 w 1600"/>
              <a:gd name="T15" fmla="*/ 68 h 1606"/>
              <a:gd name="T16" fmla="*/ 956 w 1600"/>
              <a:gd name="T17" fmla="*/ 125 h 1606"/>
              <a:gd name="T18" fmla="*/ 855 w 1600"/>
              <a:gd name="T19" fmla="*/ 1 h 1606"/>
              <a:gd name="T20" fmla="*/ 732 w 1600"/>
              <a:gd name="T21" fmla="*/ 3 h 1606"/>
              <a:gd name="T22" fmla="*/ 632 w 1600"/>
              <a:gd name="T23" fmla="*/ 128 h 1606"/>
              <a:gd name="T24" fmla="*/ 462 w 1600"/>
              <a:gd name="T25" fmla="*/ 74 h 1606"/>
              <a:gd name="T26" fmla="*/ 412 w 1600"/>
              <a:gd name="T27" fmla="*/ 226 h 1606"/>
              <a:gd name="T28" fmla="*/ 234 w 1600"/>
              <a:gd name="T29" fmla="*/ 234 h 1606"/>
              <a:gd name="T30" fmla="*/ 238 w 1600"/>
              <a:gd name="T31" fmla="*/ 394 h 1606"/>
              <a:gd name="T32" fmla="*/ 73 w 1600"/>
              <a:gd name="T33" fmla="*/ 462 h 1606"/>
              <a:gd name="T34" fmla="*/ 132 w 1600"/>
              <a:gd name="T35" fmla="*/ 610 h 1606"/>
              <a:gd name="T36" fmla="*/ 0 w 1600"/>
              <a:gd name="T37" fmla="*/ 731 h 1606"/>
              <a:gd name="T38" fmla="*/ 105 w 1600"/>
              <a:gd name="T39" fmla="*/ 809 h 1606"/>
              <a:gd name="T40" fmla="*/ 2 w 1600"/>
              <a:gd name="T41" fmla="*/ 888 h 1606"/>
              <a:gd name="T42" fmla="*/ 135 w 1600"/>
              <a:gd name="T43" fmla="*/ 1006 h 1606"/>
              <a:gd name="T44" fmla="*/ 79 w 1600"/>
              <a:gd name="T45" fmla="*/ 1156 h 1606"/>
              <a:gd name="T46" fmla="*/ 245 w 1600"/>
              <a:gd name="T47" fmla="*/ 1221 h 1606"/>
              <a:gd name="T48" fmla="*/ 243 w 1600"/>
              <a:gd name="T49" fmla="*/ 1381 h 1606"/>
              <a:gd name="T50" fmla="*/ 422 w 1600"/>
              <a:gd name="T51" fmla="*/ 1386 h 1606"/>
              <a:gd name="T52" fmla="*/ 475 w 1600"/>
              <a:gd name="T53" fmla="*/ 1537 h 1606"/>
              <a:gd name="T54" fmla="*/ 644 w 1600"/>
              <a:gd name="T55" fmla="*/ 1480 h 1606"/>
              <a:gd name="T56" fmla="*/ 746 w 1600"/>
              <a:gd name="T57" fmla="*/ 1604 h 1606"/>
              <a:gd name="T58" fmla="*/ 868 w 1600"/>
              <a:gd name="T59" fmla="*/ 1603 h 1606"/>
              <a:gd name="T60" fmla="*/ 968 w 1600"/>
              <a:gd name="T61" fmla="*/ 1477 h 1606"/>
              <a:gd name="T62" fmla="*/ 1138 w 1600"/>
              <a:gd name="T63" fmla="*/ 1531 h 1606"/>
              <a:gd name="T64" fmla="*/ 1189 w 1600"/>
              <a:gd name="T65" fmla="*/ 1379 h 1606"/>
              <a:gd name="T66" fmla="*/ 1367 w 1600"/>
              <a:gd name="T67" fmla="*/ 1371 h 1606"/>
              <a:gd name="T68" fmla="*/ 1362 w 1600"/>
              <a:gd name="T69" fmla="*/ 1212 h 1606"/>
              <a:gd name="T70" fmla="*/ 1527 w 1600"/>
              <a:gd name="T71" fmla="*/ 1144 h 1606"/>
              <a:gd name="T72" fmla="*/ 1469 w 1600"/>
              <a:gd name="T73" fmla="*/ 995 h 1606"/>
              <a:gd name="T74" fmla="*/ 1600 w 1600"/>
              <a:gd name="T75" fmla="*/ 874 h 1606"/>
              <a:gd name="T76" fmla="*/ 805 w 1600"/>
              <a:gd name="T77" fmla="*/ 1383 h 1606"/>
              <a:gd name="T78" fmla="*/ 795 w 1600"/>
              <a:gd name="T79" fmla="*/ 222 h 1606"/>
              <a:gd name="T80" fmla="*/ 805 w 1600"/>
              <a:gd name="T81" fmla="*/ 1383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0" h="1606">
                <a:moveTo>
                  <a:pt x="1494" y="839"/>
                </a:moveTo>
                <a:cubicBezTo>
                  <a:pt x="1495" y="825"/>
                  <a:pt x="1496" y="811"/>
                  <a:pt x="1495" y="797"/>
                </a:cubicBezTo>
                <a:cubicBezTo>
                  <a:pt x="1495" y="782"/>
                  <a:pt x="1495" y="768"/>
                  <a:pt x="1494" y="755"/>
                </a:cubicBezTo>
                <a:cubicBezTo>
                  <a:pt x="1534" y="746"/>
                  <a:pt x="1571" y="733"/>
                  <a:pt x="1599" y="717"/>
                </a:cubicBezTo>
                <a:cubicBezTo>
                  <a:pt x="1594" y="676"/>
                  <a:pt x="1587" y="636"/>
                  <a:pt x="1576" y="596"/>
                </a:cubicBezTo>
                <a:cubicBezTo>
                  <a:pt x="1545" y="592"/>
                  <a:pt x="1506" y="592"/>
                  <a:pt x="1465" y="599"/>
                </a:cubicBezTo>
                <a:cubicBezTo>
                  <a:pt x="1457" y="572"/>
                  <a:pt x="1447" y="546"/>
                  <a:pt x="1436" y="520"/>
                </a:cubicBezTo>
                <a:cubicBezTo>
                  <a:pt x="1471" y="498"/>
                  <a:pt x="1501" y="473"/>
                  <a:pt x="1521" y="449"/>
                </a:cubicBezTo>
                <a:cubicBezTo>
                  <a:pt x="1503" y="412"/>
                  <a:pt x="1482" y="377"/>
                  <a:pt x="1459" y="343"/>
                </a:cubicBezTo>
                <a:cubicBezTo>
                  <a:pt x="1428" y="350"/>
                  <a:pt x="1392" y="364"/>
                  <a:pt x="1355" y="384"/>
                </a:cubicBezTo>
                <a:cubicBezTo>
                  <a:pt x="1338" y="362"/>
                  <a:pt x="1320" y="340"/>
                  <a:pt x="1301" y="320"/>
                </a:cubicBezTo>
                <a:cubicBezTo>
                  <a:pt x="1326" y="287"/>
                  <a:pt x="1346" y="254"/>
                  <a:pt x="1357" y="224"/>
                </a:cubicBezTo>
                <a:cubicBezTo>
                  <a:pt x="1327" y="196"/>
                  <a:pt x="1296" y="169"/>
                  <a:pt x="1262" y="146"/>
                </a:cubicBezTo>
                <a:cubicBezTo>
                  <a:pt x="1235" y="163"/>
                  <a:pt x="1206" y="188"/>
                  <a:pt x="1179" y="219"/>
                </a:cubicBezTo>
                <a:cubicBezTo>
                  <a:pt x="1155" y="204"/>
                  <a:pt x="1131" y="190"/>
                  <a:pt x="1105" y="178"/>
                </a:cubicBezTo>
                <a:cubicBezTo>
                  <a:pt x="1119" y="138"/>
                  <a:pt x="1125" y="100"/>
                  <a:pt x="1125" y="68"/>
                </a:cubicBezTo>
                <a:cubicBezTo>
                  <a:pt x="1088" y="52"/>
                  <a:pt x="1050" y="38"/>
                  <a:pt x="1010" y="27"/>
                </a:cubicBezTo>
                <a:cubicBezTo>
                  <a:pt x="990" y="52"/>
                  <a:pt x="971" y="86"/>
                  <a:pt x="956" y="125"/>
                </a:cubicBezTo>
                <a:cubicBezTo>
                  <a:pt x="929" y="119"/>
                  <a:pt x="902" y="114"/>
                  <a:pt x="873" y="111"/>
                </a:cubicBezTo>
                <a:cubicBezTo>
                  <a:pt x="872" y="70"/>
                  <a:pt x="865" y="32"/>
                  <a:pt x="855" y="1"/>
                </a:cubicBezTo>
                <a:cubicBezTo>
                  <a:pt x="834" y="0"/>
                  <a:pt x="814" y="0"/>
                  <a:pt x="793" y="0"/>
                </a:cubicBezTo>
                <a:cubicBezTo>
                  <a:pt x="773" y="0"/>
                  <a:pt x="752" y="1"/>
                  <a:pt x="732" y="3"/>
                </a:cubicBezTo>
                <a:cubicBezTo>
                  <a:pt x="722" y="33"/>
                  <a:pt x="716" y="71"/>
                  <a:pt x="715" y="112"/>
                </a:cubicBezTo>
                <a:cubicBezTo>
                  <a:pt x="687" y="116"/>
                  <a:pt x="659" y="121"/>
                  <a:pt x="632" y="128"/>
                </a:cubicBezTo>
                <a:cubicBezTo>
                  <a:pt x="617" y="89"/>
                  <a:pt x="598" y="56"/>
                  <a:pt x="577" y="31"/>
                </a:cubicBezTo>
                <a:cubicBezTo>
                  <a:pt x="538" y="42"/>
                  <a:pt x="499" y="57"/>
                  <a:pt x="462" y="74"/>
                </a:cubicBezTo>
                <a:cubicBezTo>
                  <a:pt x="463" y="106"/>
                  <a:pt x="470" y="144"/>
                  <a:pt x="484" y="183"/>
                </a:cubicBezTo>
                <a:cubicBezTo>
                  <a:pt x="459" y="196"/>
                  <a:pt x="435" y="210"/>
                  <a:pt x="412" y="226"/>
                </a:cubicBezTo>
                <a:cubicBezTo>
                  <a:pt x="384" y="195"/>
                  <a:pt x="355" y="170"/>
                  <a:pt x="327" y="154"/>
                </a:cubicBezTo>
                <a:cubicBezTo>
                  <a:pt x="294" y="178"/>
                  <a:pt x="263" y="205"/>
                  <a:pt x="234" y="234"/>
                </a:cubicBezTo>
                <a:cubicBezTo>
                  <a:pt x="245" y="263"/>
                  <a:pt x="265" y="297"/>
                  <a:pt x="292" y="329"/>
                </a:cubicBezTo>
                <a:cubicBezTo>
                  <a:pt x="272" y="349"/>
                  <a:pt x="255" y="371"/>
                  <a:pt x="238" y="394"/>
                </a:cubicBezTo>
                <a:cubicBezTo>
                  <a:pt x="201" y="374"/>
                  <a:pt x="165" y="361"/>
                  <a:pt x="134" y="355"/>
                </a:cubicBezTo>
                <a:cubicBezTo>
                  <a:pt x="111" y="389"/>
                  <a:pt x="91" y="424"/>
                  <a:pt x="73" y="462"/>
                </a:cubicBezTo>
                <a:cubicBezTo>
                  <a:pt x="94" y="486"/>
                  <a:pt x="124" y="510"/>
                  <a:pt x="160" y="531"/>
                </a:cubicBezTo>
                <a:cubicBezTo>
                  <a:pt x="149" y="557"/>
                  <a:pt x="140" y="583"/>
                  <a:pt x="132" y="610"/>
                </a:cubicBezTo>
                <a:cubicBezTo>
                  <a:pt x="91" y="604"/>
                  <a:pt x="52" y="604"/>
                  <a:pt x="21" y="610"/>
                </a:cubicBezTo>
                <a:cubicBezTo>
                  <a:pt x="11" y="649"/>
                  <a:pt x="4" y="690"/>
                  <a:pt x="0" y="731"/>
                </a:cubicBezTo>
                <a:cubicBezTo>
                  <a:pt x="29" y="746"/>
                  <a:pt x="65" y="759"/>
                  <a:pt x="106" y="766"/>
                </a:cubicBezTo>
                <a:cubicBezTo>
                  <a:pt x="105" y="780"/>
                  <a:pt x="105" y="794"/>
                  <a:pt x="105" y="809"/>
                </a:cubicBezTo>
                <a:cubicBezTo>
                  <a:pt x="105" y="823"/>
                  <a:pt x="106" y="837"/>
                  <a:pt x="107" y="851"/>
                </a:cubicBezTo>
                <a:cubicBezTo>
                  <a:pt x="66" y="859"/>
                  <a:pt x="30" y="872"/>
                  <a:pt x="2" y="888"/>
                </a:cubicBezTo>
                <a:cubicBezTo>
                  <a:pt x="6" y="929"/>
                  <a:pt x="14" y="970"/>
                  <a:pt x="24" y="1009"/>
                </a:cubicBezTo>
                <a:cubicBezTo>
                  <a:pt x="56" y="1013"/>
                  <a:pt x="94" y="1013"/>
                  <a:pt x="135" y="1006"/>
                </a:cubicBezTo>
                <a:cubicBezTo>
                  <a:pt x="143" y="1033"/>
                  <a:pt x="153" y="1059"/>
                  <a:pt x="165" y="1085"/>
                </a:cubicBezTo>
                <a:cubicBezTo>
                  <a:pt x="129" y="1107"/>
                  <a:pt x="100" y="1132"/>
                  <a:pt x="79" y="1156"/>
                </a:cubicBezTo>
                <a:cubicBezTo>
                  <a:pt x="97" y="1193"/>
                  <a:pt x="118" y="1228"/>
                  <a:pt x="141" y="1262"/>
                </a:cubicBezTo>
                <a:cubicBezTo>
                  <a:pt x="173" y="1255"/>
                  <a:pt x="209" y="1242"/>
                  <a:pt x="245" y="1221"/>
                </a:cubicBezTo>
                <a:cubicBezTo>
                  <a:pt x="262" y="1244"/>
                  <a:pt x="280" y="1265"/>
                  <a:pt x="300" y="1285"/>
                </a:cubicBezTo>
                <a:cubicBezTo>
                  <a:pt x="274" y="1318"/>
                  <a:pt x="255" y="1351"/>
                  <a:pt x="243" y="1381"/>
                </a:cubicBezTo>
                <a:cubicBezTo>
                  <a:pt x="273" y="1410"/>
                  <a:pt x="305" y="1436"/>
                  <a:pt x="338" y="1459"/>
                </a:cubicBezTo>
                <a:cubicBezTo>
                  <a:pt x="365" y="1443"/>
                  <a:pt x="395" y="1417"/>
                  <a:pt x="422" y="1386"/>
                </a:cubicBezTo>
                <a:cubicBezTo>
                  <a:pt x="445" y="1401"/>
                  <a:pt x="470" y="1415"/>
                  <a:pt x="495" y="1427"/>
                </a:cubicBezTo>
                <a:cubicBezTo>
                  <a:pt x="482" y="1467"/>
                  <a:pt x="475" y="1505"/>
                  <a:pt x="475" y="1537"/>
                </a:cubicBezTo>
                <a:cubicBezTo>
                  <a:pt x="512" y="1553"/>
                  <a:pt x="551" y="1567"/>
                  <a:pt x="591" y="1578"/>
                </a:cubicBezTo>
                <a:cubicBezTo>
                  <a:pt x="611" y="1553"/>
                  <a:pt x="629" y="1519"/>
                  <a:pt x="644" y="1480"/>
                </a:cubicBezTo>
                <a:cubicBezTo>
                  <a:pt x="671" y="1486"/>
                  <a:pt x="699" y="1491"/>
                  <a:pt x="727" y="1494"/>
                </a:cubicBezTo>
                <a:cubicBezTo>
                  <a:pt x="728" y="1536"/>
                  <a:pt x="735" y="1574"/>
                  <a:pt x="746" y="1604"/>
                </a:cubicBezTo>
                <a:cubicBezTo>
                  <a:pt x="766" y="1605"/>
                  <a:pt x="786" y="1606"/>
                  <a:pt x="807" y="1605"/>
                </a:cubicBezTo>
                <a:cubicBezTo>
                  <a:pt x="828" y="1605"/>
                  <a:pt x="848" y="1604"/>
                  <a:pt x="868" y="1603"/>
                </a:cubicBezTo>
                <a:cubicBezTo>
                  <a:pt x="879" y="1572"/>
                  <a:pt x="885" y="1534"/>
                  <a:pt x="885" y="1493"/>
                </a:cubicBezTo>
                <a:cubicBezTo>
                  <a:pt x="913" y="1489"/>
                  <a:pt x="941" y="1484"/>
                  <a:pt x="968" y="1477"/>
                </a:cubicBezTo>
                <a:cubicBezTo>
                  <a:pt x="983" y="1516"/>
                  <a:pt x="1003" y="1549"/>
                  <a:pt x="1023" y="1574"/>
                </a:cubicBezTo>
                <a:cubicBezTo>
                  <a:pt x="1063" y="1563"/>
                  <a:pt x="1101" y="1548"/>
                  <a:pt x="1138" y="1531"/>
                </a:cubicBezTo>
                <a:cubicBezTo>
                  <a:pt x="1137" y="1499"/>
                  <a:pt x="1130" y="1461"/>
                  <a:pt x="1116" y="1422"/>
                </a:cubicBezTo>
                <a:cubicBezTo>
                  <a:pt x="1141" y="1409"/>
                  <a:pt x="1165" y="1395"/>
                  <a:pt x="1189" y="1379"/>
                </a:cubicBezTo>
                <a:cubicBezTo>
                  <a:pt x="1216" y="1410"/>
                  <a:pt x="1246" y="1435"/>
                  <a:pt x="1273" y="1451"/>
                </a:cubicBezTo>
                <a:cubicBezTo>
                  <a:pt x="1306" y="1427"/>
                  <a:pt x="1338" y="1400"/>
                  <a:pt x="1367" y="1371"/>
                </a:cubicBezTo>
                <a:cubicBezTo>
                  <a:pt x="1355" y="1342"/>
                  <a:pt x="1335" y="1309"/>
                  <a:pt x="1309" y="1277"/>
                </a:cubicBezTo>
                <a:cubicBezTo>
                  <a:pt x="1328" y="1256"/>
                  <a:pt x="1346" y="1234"/>
                  <a:pt x="1362" y="1212"/>
                </a:cubicBezTo>
                <a:cubicBezTo>
                  <a:pt x="1399" y="1231"/>
                  <a:pt x="1435" y="1245"/>
                  <a:pt x="1467" y="1250"/>
                </a:cubicBezTo>
                <a:cubicBezTo>
                  <a:pt x="1489" y="1217"/>
                  <a:pt x="1510" y="1181"/>
                  <a:pt x="1527" y="1144"/>
                </a:cubicBezTo>
                <a:cubicBezTo>
                  <a:pt x="1506" y="1120"/>
                  <a:pt x="1476" y="1095"/>
                  <a:pt x="1440" y="1074"/>
                </a:cubicBezTo>
                <a:cubicBezTo>
                  <a:pt x="1451" y="1048"/>
                  <a:pt x="1461" y="1022"/>
                  <a:pt x="1469" y="995"/>
                </a:cubicBezTo>
                <a:cubicBezTo>
                  <a:pt x="1510" y="1001"/>
                  <a:pt x="1548" y="1001"/>
                  <a:pt x="1580" y="995"/>
                </a:cubicBezTo>
                <a:cubicBezTo>
                  <a:pt x="1589" y="956"/>
                  <a:pt x="1596" y="916"/>
                  <a:pt x="1600" y="874"/>
                </a:cubicBezTo>
                <a:cubicBezTo>
                  <a:pt x="1572" y="859"/>
                  <a:pt x="1535" y="846"/>
                  <a:pt x="1494" y="839"/>
                </a:cubicBezTo>
                <a:close/>
                <a:moveTo>
                  <a:pt x="805" y="1383"/>
                </a:moveTo>
                <a:cubicBezTo>
                  <a:pt x="485" y="1386"/>
                  <a:pt x="223" y="1128"/>
                  <a:pt x="220" y="808"/>
                </a:cubicBezTo>
                <a:cubicBezTo>
                  <a:pt x="217" y="487"/>
                  <a:pt x="475" y="225"/>
                  <a:pt x="795" y="222"/>
                </a:cubicBezTo>
                <a:cubicBezTo>
                  <a:pt x="1116" y="219"/>
                  <a:pt x="1378" y="477"/>
                  <a:pt x="1381" y="798"/>
                </a:cubicBezTo>
                <a:cubicBezTo>
                  <a:pt x="1383" y="1118"/>
                  <a:pt x="1126" y="1380"/>
                  <a:pt x="805" y="1383"/>
                </a:cubicBezTo>
                <a:close/>
              </a:path>
            </a:pathLst>
          </a:custGeom>
          <a:solidFill>
            <a:srgbClr val="44546A">
              <a:lumMod val="40000"/>
              <a:lumOff val="60000"/>
            </a:srgbClr>
          </a:solidFill>
          <a:ln w="3175" cap="flat">
            <a:noFill/>
            <a:prstDash val="solid"/>
            <a:miter lim="800000"/>
            <a:headEnd/>
            <a:tailEnd/>
          </a:ln>
        </p:spPr>
        <p:txBody>
          <a:bodyPr lIns="121920" tIns="60960" rIns="121920" bIns="6096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4" name="Freeform 5">
            <a:extLst>
              <a:ext uri="{FF2B5EF4-FFF2-40B4-BE49-F238E27FC236}">
                <a16:creationId xmlns:a16="http://schemas.microsoft.com/office/drawing/2014/main" id="{4D79E305-C861-EDCE-5E5B-FFFA1F7A6FDB}"/>
              </a:ext>
            </a:extLst>
          </p:cNvPr>
          <p:cNvSpPr>
            <a:spLocks/>
          </p:cNvSpPr>
          <p:nvPr/>
        </p:nvSpPr>
        <p:spPr bwMode="auto">
          <a:xfrm rot="10800000">
            <a:off x="2665413" y="5781854"/>
            <a:ext cx="1039812" cy="1120775"/>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rgbClr val="44546A">
              <a:lumMod val="40000"/>
              <a:lumOff val="60000"/>
            </a:srgbClr>
          </a:solidFill>
          <a:ln w="1588">
            <a:noFill/>
            <a:prstDash val="solid"/>
            <a:round/>
            <a:headEnd/>
            <a:tailEnd/>
          </a:ln>
        </p:spPr>
        <p:txBody>
          <a:bodyPr lIns="121920" tIns="60960" rIns="121920" bIns="6096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5" name="Oval 4">
            <a:extLst>
              <a:ext uri="{FF2B5EF4-FFF2-40B4-BE49-F238E27FC236}">
                <a16:creationId xmlns:a16="http://schemas.microsoft.com/office/drawing/2014/main" id="{DD7F2EDD-0496-5E81-8F54-14992097B0E8}"/>
              </a:ext>
            </a:extLst>
          </p:cNvPr>
          <p:cNvSpPr/>
          <p:nvPr/>
        </p:nvSpPr>
        <p:spPr>
          <a:xfrm>
            <a:off x="368300" y="5032554"/>
            <a:ext cx="584200" cy="565150"/>
          </a:xfrm>
          <a:prstGeom prst="ellipse">
            <a:avLst/>
          </a:prstGeom>
          <a:solidFill>
            <a:srgbClr val="4472C4">
              <a:lumMod val="60000"/>
              <a:lumOff val="40000"/>
            </a:srgbClr>
          </a:solidFill>
          <a:ln w="12700" cap="flat" cmpd="sng" algn="ctr">
            <a:no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92EE2444-6DDA-5282-6AF2-A0B312611991}"/>
              </a:ext>
            </a:extLst>
          </p:cNvPr>
          <p:cNvSpPr/>
          <p:nvPr/>
        </p:nvSpPr>
        <p:spPr>
          <a:xfrm>
            <a:off x="882650" y="3470454"/>
            <a:ext cx="979488" cy="949325"/>
          </a:xfrm>
          <a:prstGeom prst="ellipse">
            <a:avLst/>
          </a:prstGeom>
          <a:solidFill>
            <a:srgbClr val="0070C0"/>
          </a:solidFill>
          <a:ln w="12700" cap="flat" cmpd="sng" algn="ctr">
            <a:no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764B613-D3E7-ADF4-8627-D98F5294692E}"/>
              </a:ext>
            </a:extLst>
          </p:cNvPr>
          <p:cNvSpPr/>
          <p:nvPr/>
        </p:nvSpPr>
        <p:spPr>
          <a:xfrm>
            <a:off x="1676400" y="4944448"/>
            <a:ext cx="1384300" cy="1341437"/>
          </a:xfrm>
          <a:prstGeom prst="ellipse">
            <a:avLst/>
          </a:prstGeom>
          <a:solidFill>
            <a:srgbClr val="5B9BD5"/>
          </a:solidFill>
          <a:ln w="12700" cap="flat" cmpd="sng" algn="ctr">
            <a:no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Freeform 10">
            <a:extLst>
              <a:ext uri="{FF2B5EF4-FFF2-40B4-BE49-F238E27FC236}">
                <a16:creationId xmlns:a16="http://schemas.microsoft.com/office/drawing/2014/main" id="{EDE79ED1-0AE7-3F81-9C16-4160B09D0B6E}"/>
              </a:ext>
            </a:extLst>
          </p:cNvPr>
          <p:cNvSpPr>
            <a:spLocks noEditPoints="1"/>
          </p:cNvSpPr>
          <p:nvPr/>
        </p:nvSpPr>
        <p:spPr bwMode="auto">
          <a:xfrm>
            <a:off x="2162175" y="5357992"/>
            <a:ext cx="430213" cy="568325"/>
          </a:xfrm>
          <a:custGeom>
            <a:avLst/>
            <a:gdLst>
              <a:gd name="T0" fmla="*/ 2147483646 w 1744"/>
              <a:gd name="T1" fmla="*/ 2147483646 h 2384"/>
              <a:gd name="T2" fmla="*/ 2147483646 w 1744"/>
              <a:gd name="T3" fmla="*/ 2147483646 h 2384"/>
              <a:gd name="T4" fmla="*/ 2147483646 w 1744"/>
              <a:gd name="T5" fmla="*/ 2147483646 h 2384"/>
              <a:gd name="T6" fmla="*/ 2147483646 w 1744"/>
              <a:gd name="T7" fmla="*/ 2147483646 h 2384"/>
              <a:gd name="T8" fmla="*/ 2147483646 w 1744"/>
              <a:gd name="T9" fmla="*/ 2147483646 h 2384"/>
              <a:gd name="T10" fmla="*/ 2147483646 w 1744"/>
              <a:gd name="T11" fmla="*/ 2147483646 h 2384"/>
              <a:gd name="T12" fmla="*/ 2147483646 w 1744"/>
              <a:gd name="T13" fmla="*/ 2147483646 h 2384"/>
              <a:gd name="T14" fmla="*/ 2147483646 w 1744"/>
              <a:gd name="T15" fmla="*/ 2147483646 h 2384"/>
              <a:gd name="T16" fmla="*/ 2147483646 w 1744"/>
              <a:gd name="T17" fmla="*/ 0 h 2384"/>
              <a:gd name="T18" fmla="*/ 2147483646 w 1744"/>
              <a:gd name="T19" fmla="*/ 2147483646 h 2384"/>
              <a:gd name="T20" fmla="*/ 2147483646 w 1744"/>
              <a:gd name="T21" fmla="*/ 2147483646 h 2384"/>
              <a:gd name="T22" fmla="*/ 2147483646 w 1744"/>
              <a:gd name="T23" fmla="*/ 2147483646 h 2384"/>
              <a:gd name="T24" fmla="*/ 2147483646 w 1744"/>
              <a:gd name="T25" fmla="*/ 2147483646 h 2384"/>
              <a:gd name="T26" fmla="*/ 2147483646 w 1744"/>
              <a:gd name="T27" fmla="*/ 2147483646 h 2384"/>
              <a:gd name="T28" fmla="*/ 2147483646 w 1744"/>
              <a:gd name="T29" fmla="*/ 2147483646 h 2384"/>
              <a:gd name="T30" fmla="*/ 2147483646 w 1744"/>
              <a:gd name="T31" fmla="*/ 2147483646 h 2384"/>
              <a:gd name="T32" fmla="*/ 2147483646 w 1744"/>
              <a:gd name="T33" fmla="*/ 2147483646 h 2384"/>
              <a:gd name="T34" fmla="*/ 2147483646 w 1744"/>
              <a:gd name="T35" fmla="*/ 2147483646 h 2384"/>
              <a:gd name="T36" fmla="*/ 2147483646 w 1744"/>
              <a:gd name="T37" fmla="*/ 2147483646 h 2384"/>
              <a:gd name="T38" fmla="*/ 2147483646 w 1744"/>
              <a:gd name="T39" fmla="*/ 2147483646 h 2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44" h="2384">
                <a:moveTo>
                  <a:pt x="537" y="2282"/>
                </a:moveTo>
                <a:cubicBezTo>
                  <a:pt x="631" y="2343"/>
                  <a:pt x="739" y="2384"/>
                  <a:pt x="872" y="2381"/>
                </a:cubicBezTo>
                <a:cubicBezTo>
                  <a:pt x="1004" y="2384"/>
                  <a:pt x="1113" y="2343"/>
                  <a:pt x="1207" y="2282"/>
                </a:cubicBezTo>
                <a:cubicBezTo>
                  <a:pt x="1205" y="2023"/>
                  <a:pt x="1205" y="2023"/>
                  <a:pt x="1205" y="2023"/>
                </a:cubicBezTo>
                <a:cubicBezTo>
                  <a:pt x="539" y="2023"/>
                  <a:pt x="539" y="2023"/>
                  <a:pt x="539" y="2023"/>
                </a:cubicBezTo>
                <a:lnTo>
                  <a:pt x="537" y="2282"/>
                </a:lnTo>
                <a:close/>
                <a:moveTo>
                  <a:pt x="1193" y="1904"/>
                </a:moveTo>
                <a:cubicBezTo>
                  <a:pt x="1193" y="1386"/>
                  <a:pt x="1744" y="1208"/>
                  <a:pt x="1703" y="691"/>
                </a:cubicBezTo>
                <a:cubicBezTo>
                  <a:pt x="1677" y="365"/>
                  <a:pt x="1456" y="0"/>
                  <a:pt x="872" y="0"/>
                </a:cubicBezTo>
                <a:cubicBezTo>
                  <a:pt x="288" y="0"/>
                  <a:pt x="67" y="365"/>
                  <a:pt x="41" y="692"/>
                </a:cubicBezTo>
                <a:cubicBezTo>
                  <a:pt x="0" y="1208"/>
                  <a:pt x="551" y="1386"/>
                  <a:pt x="551" y="1904"/>
                </a:cubicBezTo>
                <a:lnTo>
                  <a:pt x="1193" y="1904"/>
                </a:lnTo>
                <a:close/>
                <a:moveTo>
                  <a:pt x="277" y="714"/>
                </a:moveTo>
                <a:cubicBezTo>
                  <a:pt x="301" y="404"/>
                  <a:pt x="528" y="238"/>
                  <a:pt x="872" y="238"/>
                </a:cubicBezTo>
                <a:cubicBezTo>
                  <a:pt x="1216" y="238"/>
                  <a:pt x="1426" y="401"/>
                  <a:pt x="1451" y="710"/>
                </a:cubicBezTo>
                <a:cubicBezTo>
                  <a:pt x="1464" y="880"/>
                  <a:pt x="1367" y="993"/>
                  <a:pt x="1235" y="1177"/>
                </a:cubicBezTo>
                <a:cubicBezTo>
                  <a:pt x="1138" y="1314"/>
                  <a:pt x="1045" y="1456"/>
                  <a:pt x="991" y="1666"/>
                </a:cubicBezTo>
                <a:cubicBezTo>
                  <a:pt x="753" y="1666"/>
                  <a:pt x="753" y="1666"/>
                  <a:pt x="753" y="1666"/>
                </a:cubicBezTo>
                <a:cubicBezTo>
                  <a:pt x="699" y="1456"/>
                  <a:pt x="606" y="1314"/>
                  <a:pt x="509" y="1177"/>
                </a:cubicBezTo>
                <a:cubicBezTo>
                  <a:pt x="377" y="993"/>
                  <a:pt x="263" y="883"/>
                  <a:pt x="277" y="714"/>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9" name="Freeform 21">
            <a:extLst>
              <a:ext uri="{FF2B5EF4-FFF2-40B4-BE49-F238E27FC236}">
                <a16:creationId xmlns:a16="http://schemas.microsoft.com/office/drawing/2014/main" id="{50711FA2-CC6F-9E3F-EE31-1B182BD78D8C}"/>
              </a:ext>
            </a:extLst>
          </p:cNvPr>
          <p:cNvSpPr>
            <a:spLocks noEditPoints="1"/>
          </p:cNvSpPr>
          <p:nvPr/>
        </p:nvSpPr>
        <p:spPr bwMode="auto">
          <a:xfrm>
            <a:off x="1112838" y="3733979"/>
            <a:ext cx="488950" cy="422275"/>
          </a:xfrm>
          <a:custGeom>
            <a:avLst/>
            <a:gdLst>
              <a:gd name="T0" fmla="*/ 2147483646 w 2388"/>
              <a:gd name="T1" fmla="*/ 2147483646 h 2123"/>
              <a:gd name="T2" fmla="*/ 2147483646 w 2388"/>
              <a:gd name="T3" fmla="*/ 2147483646 h 2123"/>
              <a:gd name="T4" fmla="*/ 2147483646 w 2388"/>
              <a:gd name="T5" fmla="*/ 2147483646 h 2123"/>
              <a:gd name="T6" fmla="*/ 2147483646 w 2388"/>
              <a:gd name="T7" fmla="*/ 2147483646 h 2123"/>
              <a:gd name="T8" fmla="*/ 2147483646 w 2388"/>
              <a:gd name="T9" fmla="*/ 2147483646 h 2123"/>
              <a:gd name="T10" fmla="*/ 2147483646 w 2388"/>
              <a:gd name="T11" fmla="*/ 2147483646 h 2123"/>
              <a:gd name="T12" fmla="*/ 2147483646 w 2388"/>
              <a:gd name="T13" fmla="*/ 2147483646 h 2123"/>
              <a:gd name="T14" fmla="*/ 2147483646 w 2388"/>
              <a:gd name="T15" fmla="*/ 2147483646 h 2123"/>
              <a:gd name="T16" fmla="*/ 2147483646 w 2388"/>
              <a:gd name="T17" fmla="*/ 2147483646 h 2123"/>
              <a:gd name="T18" fmla="*/ 2147483646 w 2388"/>
              <a:gd name="T19" fmla="*/ 2147483646 h 2123"/>
              <a:gd name="T20" fmla="*/ 2147483646 w 2388"/>
              <a:gd name="T21" fmla="*/ 2147483646 h 2123"/>
              <a:gd name="T22" fmla="*/ 2147483646 w 2388"/>
              <a:gd name="T23" fmla="*/ 2147483646 h 2123"/>
              <a:gd name="T24" fmla="*/ 2147483646 w 2388"/>
              <a:gd name="T25" fmla="*/ 2147483646 h 2123"/>
              <a:gd name="T26" fmla="*/ 2147483646 w 2388"/>
              <a:gd name="T27" fmla="*/ 2147483646 h 2123"/>
              <a:gd name="T28" fmla="*/ 2147483646 w 2388"/>
              <a:gd name="T29" fmla="*/ 2147483646 h 2123"/>
              <a:gd name="T30" fmla="*/ 2147483646 w 2388"/>
              <a:gd name="T31" fmla="*/ 2147483646 h 2123"/>
              <a:gd name="T32" fmla="*/ 2147483646 w 2388"/>
              <a:gd name="T33" fmla="*/ 2147483646 h 2123"/>
              <a:gd name="T34" fmla="*/ 2147483646 w 2388"/>
              <a:gd name="T35" fmla="*/ 2147483646 h 2123"/>
              <a:gd name="T36" fmla="*/ 2147483646 w 2388"/>
              <a:gd name="T37" fmla="*/ 2147483646 h 2123"/>
              <a:gd name="T38" fmla="*/ 2147483646 w 2388"/>
              <a:gd name="T39" fmla="*/ 2147483646 h 2123"/>
              <a:gd name="T40" fmla="*/ 2147483646 w 2388"/>
              <a:gd name="T41" fmla="*/ 2147483646 h 2123"/>
              <a:gd name="T42" fmla="*/ 2147483646 w 2388"/>
              <a:gd name="T43" fmla="*/ 2147483646 h 2123"/>
              <a:gd name="T44" fmla="*/ 2147483646 w 2388"/>
              <a:gd name="T45" fmla="*/ 2147483646 h 2123"/>
              <a:gd name="T46" fmla="*/ 2147483646 w 2388"/>
              <a:gd name="T47" fmla="*/ 2147483646 h 2123"/>
              <a:gd name="T48" fmla="*/ 2147483646 w 2388"/>
              <a:gd name="T49" fmla="*/ 2147483646 h 2123"/>
              <a:gd name="T50" fmla="*/ 2147483646 w 2388"/>
              <a:gd name="T51" fmla="*/ 2147483646 h 2123"/>
              <a:gd name="T52" fmla="*/ 2147483646 w 2388"/>
              <a:gd name="T53" fmla="*/ 2147483646 h 2123"/>
              <a:gd name="T54" fmla="*/ 2147483646 w 2388"/>
              <a:gd name="T55" fmla="*/ 2147483646 h 2123"/>
              <a:gd name="T56" fmla="*/ 2147483646 w 2388"/>
              <a:gd name="T57" fmla="*/ 2147483646 h 2123"/>
              <a:gd name="T58" fmla="*/ 2147483646 w 2388"/>
              <a:gd name="T59" fmla="*/ 2147483646 h 2123"/>
              <a:gd name="T60" fmla="*/ 2147483646 w 2388"/>
              <a:gd name="T61" fmla="*/ 2147483646 h 2123"/>
              <a:gd name="T62" fmla="*/ 2147483646 w 2388"/>
              <a:gd name="T63" fmla="*/ 2147483646 h 2123"/>
              <a:gd name="T64" fmla="*/ 2147483646 w 2388"/>
              <a:gd name="T65" fmla="*/ 2147483646 h 2123"/>
              <a:gd name="T66" fmla="*/ 2147483646 w 2388"/>
              <a:gd name="T67" fmla="*/ 2147483646 h 2123"/>
              <a:gd name="T68" fmla="*/ 2147483646 w 2388"/>
              <a:gd name="T69" fmla="*/ 2147483646 h 2123"/>
              <a:gd name="T70" fmla="*/ 2147483646 w 2388"/>
              <a:gd name="T71" fmla="*/ 2147483646 h 2123"/>
              <a:gd name="T72" fmla="*/ 2147483646 w 2388"/>
              <a:gd name="T73" fmla="*/ 2147483646 h 2123"/>
              <a:gd name="T74" fmla="*/ 2147483646 w 2388"/>
              <a:gd name="T75" fmla="*/ 2147483646 h 2123"/>
              <a:gd name="T76" fmla="*/ 2147483646 w 2388"/>
              <a:gd name="T77" fmla="*/ 2147483646 h 2123"/>
              <a:gd name="T78" fmla="*/ 2147483646 w 2388"/>
              <a:gd name="T79" fmla="*/ 2147483646 h 2123"/>
              <a:gd name="T80" fmla="*/ 2147483646 w 2388"/>
              <a:gd name="T81" fmla="*/ 2147483646 h 2123"/>
              <a:gd name="T82" fmla="*/ 2147483646 w 2388"/>
              <a:gd name="T83" fmla="*/ 2147483646 h 2123"/>
              <a:gd name="T84" fmla="*/ 2147483646 w 2388"/>
              <a:gd name="T85" fmla="*/ 2147483646 h 2123"/>
              <a:gd name="T86" fmla="*/ 2147483646 w 2388"/>
              <a:gd name="T87" fmla="*/ 2147483646 h 2123"/>
              <a:gd name="T88" fmla="*/ 2147483646 w 2388"/>
              <a:gd name="T89" fmla="*/ 2147483646 h 2123"/>
              <a:gd name="T90" fmla="*/ 2147483646 w 2388"/>
              <a:gd name="T91" fmla="*/ 2147483646 h 2123"/>
              <a:gd name="T92" fmla="*/ 2147483646 w 2388"/>
              <a:gd name="T93" fmla="*/ 2147483646 h 2123"/>
              <a:gd name="T94" fmla="*/ 2147483646 w 2388"/>
              <a:gd name="T95" fmla="*/ 2147483646 h 2123"/>
              <a:gd name="T96" fmla="*/ 2147483646 w 2388"/>
              <a:gd name="T97" fmla="*/ 2147483646 h 2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88" h="2123">
                <a:moveTo>
                  <a:pt x="374" y="687"/>
                </a:moveTo>
                <a:cubicBezTo>
                  <a:pt x="485" y="600"/>
                  <a:pt x="577" y="660"/>
                  <a:pt x="700" y="802"/>
                </a:cubicBezTo>
                <a:cubicBezTo>
                  <a:pt x="714" y="818"/>
                  <a:pt x="732" y="800"/>
                  <a:pt x="743" y="790"/>
                </a:cubicBezTo>
                <a:cubicBezTo>
                  <a:pt x="753" y="781"/>
                  <a:pt x="916" y="635"/>
                  <a:pt x="924" y="628"/>
                </a:cubicBezTo>
                <a:cubicBezTo>
                  <a:pt x="931" y="621"/>
                  <a:pt x="941" y="608"/>
                  <a:pt x="928" y="594"/>
                </a:cubicBezTo>
                <a:cubicBezTo>
                  <a:pt x="916" y="579"/>
                  <a:pt x="870" y="519"/>
                  <a:pt x="840" y="480"/>
                </a:cubicBezTo>
                <a:cubicBezTo>
                  <a:pt x="625" y="199"/>
                  <a:pt x="1429" y="8"/>
                  <a:pt x="1305" y="5"/>
                </a:cubicBezTo>
                <a:cubicBezTo>
                  <a:pt x="1243" y="3"/>
                  <a:pt x="990" y="0"/>
                  <a:pt x="953" y="4"/>
                </a:cubicBezTo>
                <a:cubicBezTo>
                  <a:pt x="800" y="20"/>
                  <a:pt x="608" y="163"/>
                  <a:pt x="512" y="230"/>
                </a:cubicBezTo>
                <a:cubicBezTo>
                  <a:pt x="385" y="316"/>
                  <a:pt x="338" y="367"/>
                  <a:pt x="330" y="374"/>
                </a:cubicBezTo>
                <a:cubicBezTo>
                  <a:pt x="295" y="405"/>
                  <a:pt x="325" y="477"/>
                  <a:pt x="260" y="534"/>
                </a:cubicBezTo>
                <a:cubicBezTo>
                  <a:pt x="191" y="594"/>
                  <a:pt x="149" y="549"/>
                  <a:pt x="109" y="583"/>
                </a:cubicBezTo>
                <a:cubicBezTo>
                  <a:pt x="89" y="601"/>
                  <a:pt x="34" y="642"/>
                  <a:pt x="19" y="656"/>
                </a:cubicBezTo>
                <a:cubicBezTo>
                  <a:pt x="3" y="669"/>
                  <a:pt x="0" y="693"/>
                  <a:pt x="16" y="712"/>
                </a:cubicBezTo>
                <a:cubicBezTo>
                  <a:pt x="16" y="712"/>
                  <a:pt x="167" y="878"/>
                  <a:pt x="179" y="893"/>
                </a:cubicBezTo>
                <a:cubicBezTo>
                  <a:pt x="192" y="907"/>
                  <a:pt x="226" y="920"/>
                  <a:pt x="247" y="901"/>
                </a:cubicBezTo>
                <a:cubicBezTo>
                  <a:pt x="268" y="882"/>
                  <a:pt x="322" y="835"/>
                  <a:pt x="331" y="827"/>
                </a:cubicBezTo>
                <a:cubicBezTo>
                  <a:pt x="340" y="819"/>
                  <a:pt x="325" y="724"/>
                  <a:pt x="374" y="687"/>
                </a:cubicBezTo>
                <a:close/>
                <a:moveTo>
                  <a:pt x="1053" y="748"/>
                </a:moveTo>
                <a:cubicBezTo>
                  <a:pt x="1039" y="732"/>
                  <a:pt x="1021" y="731"/>
                  <a:pt x="1006" y="745"/>
                </a:cubicBezTo>
                <a:cubicBezTo>
                  <a:pt x="835" y="894"/>
                  <a:pt x="835" y="894"/>
                  <a:pt x="835" y="894"/>
                </a:cubicBezTo>
                <a:cubicBezTo>
                  <a:pt x="822" y="906"/>
                  <a:pt x="820" y="928"/>
                  <a:pt x="832" y="942"/>
                </a:cubicBezTo>
                <a:cubicBezTo>
                  <a:pt x="1819" y="2065"/>
                  <a:pt x="1819" y="2065"/>
                  <a:pt x="1819" y="2065"/>
                </a:cubicBezTo>
                <a:cubicBezTo>
                  <a:pt x="1843" y="2092"/>
                  <a:pt x="1883" y="2095"/>
                  <a:pt x="1909" y="2072"/>
                </a:cubicBezTo>
                <a:cubicBezTo>
                  <a:pt x="2024" y="1975"/>
                  <a:pt x="2024" y="1975"/>
                  <a:pt x="2024" y="1975"/>
                </a:cubicBezTo>
                <a:cubicBezTo>
                  <a:pt x="2051" y="1952"/>
                  <a:pt x="2054" y="1911"/>
                  <a:pt x="2031" y="1885"/>
                </a:cubicBezTo>
                <a:lnTo>
                  <a:pt x="1053" y="748"/>
                </a:lnTo>
                <a:close/>
                <a:moveTo>
                  <a:pt x="2370" y="270"/>
                </a:moveTo>
                <a:cubicBezTo>
                  <a:pt x="2361" y="211"/>
                  <a:pt x="2331" y="223"/>
                  <a:pt x="2315" y="248"/>
                </a:cubicBezTo>
                <a:cubicBezTo>
                  <a:pt x="2299" y="273"/>
                  <a:pt x="2229" y="380"/>
                  <a:pt x="2200" y="428"/>
                </a:cubicBezTo>
                <a:cubicBezTo>
                  <a:pt x="2172" y="475"/>
                  <a:pt x="2101" y="569"/>
                  <a:pt x="1970" y="476"/>
                </a:cubicBezTo>
                <a:cubicBezTo>
                  <a:pt x="1833" y="380"/>
                  <a:pt x="1881" y="313"/>
                  <a:pt x="1905" y="267"/>
                </a:cubicBezTo>
                <a:cubicBezTo>
                  <a:pt x="1928" y="222"/>
                  <a:pt x="2002" y="94"/>
                  <a:pt x="2012" y="78"/>
                </a:cubicBezTo>
                <a:cubicBezTo>
                  <a:pt x="2023" y="62"/>
                  <a:pt x="2011" y="15"/>
                  <a:pt x="1968" y="35"/>
                </a:cubicBezTo>
                <a:cubicBezTo>
                  <a:pt x="1926" y="54"/>
                  <a:pt x="1668" y="157"/>
                  <a:pt x="1632" y="304"/>
                </a:cubicBezTo>
                <a:cubicBezTo>
                  <a:pt x="1596" y="453"/>
                  <a:pt x="1663" y="587"/>
                  <a:pt x="1531" y="720"/>
                </a:cubicBezTo>
                <a:cubicBezTo>
                  <a:pt x="1371" y="886"/>
                  <a:pt x="1371" y="886"/>
                  <a:pt x="1371" y="886"/>
                </a:cubicBezTo>
                <a:cubicBezTo>
                  <a:pt x="1532" y="1073"/>
                  <a:pt x="1532" y="1073"/>
                  <a:pt x="1532" y="1073"/>
                </a:cubicBezTo>
                <a:cubicBezTo>
                  <a:pt x="1729" y="886"/>
                  <a:pt x="1729" y="886"/>
                  <a:pt x="1729" y="886"/>
                </a:cubicBezTo>
                <a:cubicBezTo>
                  <a:pt x="1776" y="839"/>
                  <a:pt x="1876" y="793"/>
                  <a:pt x="1967" y="814"/>
                </a:cubicBezTo>
                <a:cubicBezTo>
                  <a:pt x="2161" y="858"/>
                  <a:pt x="2267" y="785"/>
                  <a:pt x="2331" y="664"/>
                </a:cubicBezTo>
                <a:cubicBezTo>
                  <a:pt x="2388" y="556"/>
                  <a:pt x="2379" y="329"/>
                  <a:pt x="2370" y="270"/>
                </a:cubicBezTo>
                <a:close/>
                <a:moveTo>
                  <a:pt x="327" y="1897"/>
                </a:moveTo>
                <a:cubicBezTo>
                  <a:pt x="302" y="1922"/>
                  <a:pt x="302" y="1962"/>
                  <a:pt x="327" y="1987"/>
                </a:cubicBezTo>
                <a:cubicBezTo>
                  <a:pt x="440" y="2098"/>
                  <a:pt x="440" y="2098"/>
                  <a:pt x="440" y="2098"/>
                </a:cubicBezTo>
                <a:cubicBezTo>
                  <a:pt x="465" y="2123"/>
                  <a:pt x="504" y="2112"/>
                  <a:pt x="529" y="2087"/>
                </a:cubicBezTo>
                <a:cubicBezTo>
                  <a:pt x="1113" y="1513"/>
                  <a:pt x="1113" y="1513"/>
                  <a:pt x="1113" y="1513"/>
                </a:cubicBezTo>
                <a:cubicBezTo>
                  <a:pt x="934" y="1309"/>
                  <a:pt x="934" y="1309"/>
                  <a:pt x="934" y="1309"/>
                </a:cubicBezTo>
                <a:lnTo>
                  <a:pt x="327" y="1897"/>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10" name="Freeform 23">
            <a:extLst>
              <a:ext uri="{FF2B5EF4-FFF2-40B4-BE49-F238E27FC236}">
                <a16:creationId xmlns:a16="http://schemas.microsoft.com/office/drawing/2014/main" id="{652D03CD-5B3D-BE42-6658-0439DE8B5145}"/>
              </a:ext>
            </a:extLst>
          </p:cNvPr>
          <p:cNvSpPr>
            <a:spLocks noEditPoints="1"/>
          </p:cNvSpPr>
          <p:nvPr/>
        </p:nvSpPr>
        <p:spPr bwMode="auto">
          <a:xfrm>
            <a:off x="511175" y="5164317"/>
            <a:ext cx="298450" cy="301625"/>
          </a:xfrm>
          <a:custGeom>
            <a:avLst/>
            <a:gdLst>
              <a:gd name="T0" fmla="*/ 2147483646 w 1547"/>
              <a:gd name="T1" fmla="*/ 2147483646 h 1607"/>
              <a:gd name="T2" fmla="*/ 2147483646 w 1547"/>
              <a:gd name="T3" fmla="*/ 2147483646 h 1607"/>
              <a:gd name="T4" fmla="*/ 2147483646 w 1547"/>
              <a:gd name="T5" fmla="*/ 2147483646 h 1607"/>
              <a:gd name="T6" fmla="*/ 2147483646 w 1547"/>
              <a:gd name="T7" fmla="*/ 2147483646 h 1607"/>
              <a:gd name="T8" fmla="*/ 2147483646 w 1547"/>
              <a:gd name="T9" fmla="*/ 2147483646 h 1607"/>
              <a:gd name="T10" fmla="*/ 2147483646 w 1547"/>
              <a:gd name="T11" fmla="*/ 2147483646 h 1607"/>
              <a:gd name="T12" fmla="*/ 2147483646 w 1547"/>
              <a:gd name="T13" fmla="*/ 2147483646 h 1607"/>
              <a:gd name="T14" fmla="*/ 2147483646 w 1547"/>
              <a:gd name="T15" fmla="*/ 2147483646 h 1607"/>
              <a:gd name="T16" fmla="*/ 2147483646 w 1547"/>
              <a:gd name="T17" fmla="*/ 2147483646 h 1607"/>
              <a:gd name="T18" fmla="*/ 2147483646 w 1547"/>
              <a:gd name="T19" fmla="*/ 2147483646 h 1607"/>
              <a:gd name="T20" fmla="*/ 2147483646 w 1547"/>
              <a:gd name="T21" fmla="*/ 2147483646 h 1607"/>
              <a:gd name="T22" fmla="*/ 2147483646 w 1547"/>
              <a:gd name="T23" fmla="*/ 2147483646 h 1607"/>
              <a:gd name="T24" fmla="*/ 2147483646 w 1547"/>
              <a:gd name="T25" fmla="*/ 0 h 1607"/>
              <a:gd name="T26" fmla="*/ 2147483646 w 1547"/>
              <a:gd name="T27" fmla="*/ 0 h 1607"/>
              <a:gd name="T28" fmla="*/ 2147483646 w 1547"/>
              <a:gd name="T29" fmla="*/ 2147483646 h 1607"/>
              <a:gd name="T30" fmla="*/ 2147483646 w 1547"/>
              <a:gd name="T31" fmla="*/ 2147483646 h 1607"/>
              <a:gd name="T32" fmla="*/ 2147483646 w 1547"/>
              <a:gd name="T33" fmla="*/ 2147483646 h 1607"/>
              <a:gd name="T34" fmla="*/ 2147483646 w 1547"/>
              <a:gd name="T35" fmla="*/ 2147483646 h 1607"/>
              <a:gd name="T36" fmla="*/ 2147483646 w 1547"/>
              <a:gd name="T37" fmla="*/ 2147483646 h 1607"/>
              <a:gd name="T38" fmla="*/ 2147483646 w 1547"/>
              <a:gd name="T39" fmla="*/ 2147483646 h 1607"/>
              <a:gd name="T40" fmla="*/ 2147483646 w 1547"/>
              <a:gd name="T41" fmla="*/ 2147483646 h 1607"/>
              <a:gd name="T42" fmla="*/ 2147483646 w 1547"/>
              <a:gd name="T43" fmla="*/ 2147483646 h 1607"/>
              <a:gd name="T44" fmla="*/ 2147483646 w 1547"/>
              <a:gd name="T45" fmla="*/ 2147483646 h 1607"/>
              <a:gd name="T46" fmla="*/ 2147483646 w 1547"/>
              <a:gd name="T47" fmla="*/ 2147483646 h 1607"/>
              <a:gd name="T48" fmla="*/ 2147483646 w 1547"/>
              <a:gd name="T49" fmla="*/ 2147483646 h 1607"/>
              <a:gd name="T50" fmla="*/ 2147483646 w 1547"/>
              <a:gd name="T51" fmla="*/ 2147483646 h 1607"/>
              <a:gd name="T52" fmla="*/ 2147483646 w 1547"/>
              <a:gd name="T53" fmla="*/ 2147483646 h 1607"/>
              <a:gd name="T54" fmla="*/ 2147483646 w 1547"/>
              <a:gd name="T55" fmla="*/ 2147483646 h 1607"/>
              <a:gd name="T56" fmla="*/ 2147483646 w 1547"/>
              <a:gd name="T57" fmla="*/ 2147483646 h 1607"/>
              <a:gd name="T58" fmla="*/ 2147483646 w 1547"/>
              <a:gd name="T59" fmla="*/ 2147483646 h 1607"/>
              <a:gd name="T60" fmla="*/ 2147483646 w 1547"/>
              <a:gd name="T61" fmla="*/ 2147483646 h 1607"/>
              <a:gd name="T62" fmla="*/ 2147483646 w 1547"/>
              <a:gd name="T63" fmla="*/ 2147483646 h 16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47" h="1607">
                <a:moveTo>
                  <a:pt x="1500" y="1381"/>
                </a:moveTo>
                <a:cubicBezTo>
                  <a:pt x="1539" y="1443"/>
                  <a:pt x="1547" y="1496"/>
                  <a:pt x="1523" y="1540"/>
                </a:cubicBezTo>
                <a:cubicBezTo>
                  <a:pt x="1499" y="1584"/>
                  <a:pt x="1450" y="1607"/>
                  <a:pt x="1376" y="1607"/>
                </a:cubicBezTo>
                <a:cubicBezTo>
                  <a:pt x="171" y="1607"/>
                  <a:pt x="171" y="1607"/>
                  <a:pt x="171" y="1607"/>
                </a:cubicBezTo>
                <a:cubicBezTo>
                  <a:pt x="97" y="1607"/>
                  <a:pt x="48" y="1584"/>
                  <a:pt x="24" y="1540"/>
                </a:cubicBezTo>
                <a:cubicBezTo>
                  <a:pt x="0" y="1496"/>
                  <a:pt x="8" y="1443"/>
                  <a:pt x="47" y="1381"/>
                </a:cubicBezTo>
                <a:cubicBezTo>
                  <a:pt x="573" y="551"/>
                  <a:pt x="573" y="551"/>
                  <a:pt x="573" y="551"/>
                </a:cubicBezTo>
                <a:cubicBezTo>
                  <a:pt x="573" y="134"/>
                  <a:pt x="573" y="134"/>
                  <a:pt x="573" y="134"/>
                </a:cubicBezTo>
                <a:cubicBezTo>
                  <a:pt x="506" y="134"/>
                  <a:pt x="506" y="134"/>
                  <a:pt x="506" y="134"/>
                </a:cubicBezTo>
                <a:cubicBezTo>
                  <a:pt x="488" y="134"/>
                  <a:pt x="472" y="127"/>
                  <a:pt x="459" y="114"/>
                </a:cubicBezTo>
                <a:cubicBezTo>
                  <a:pt x="445" y="101"/>
                  <a:pt x="439" y="85"/>
                  <a:pt x="439" y="67"/>
                </a:cubicBezTo>
                <a:cubicBezTo>
                  <a:pt x="439" y="49"/>
                  <a:pt x="445" y="33"/>
                  <a:pt x="459" y="20"/>
                </a:cubicBezTo>
                <a:cubicBezTo>
                  <a:pt x="472" y="7"/>
                  <a:pt x="488" y="0"/>
                  <a:pt x="506" y="0"/>
                </a:cubicBezTo>
                <a:cubicBezTo>
                  <a:pt x="1041" y="0"/>
                  <a:pt x="1041" y="0"/>
                  <a:pt x="1041" y="0"/>
                </a:cubicBezTo>
                <a:cubicBezTo>
                  <a:pt x="1059" y="0"/>
                  <a:pt x="1075" y="7"/>
                  <a:pt x="1088" y="20"/>
                </a:cubicBezTo>
                <a:cubicBezTo>
                  <a:pt x="1102" y="33"/>
                  <a:pt x="1108" y="49"/>
                  <a:pt x="1108" y="67"/>
                </a:cubicBezTo>
                <a:cubicBezTo>
                  <a:pt x="1108" y="85"/>
                  <a:pt x="1102" y="101"/>
                  <a:pt x="1088" y="114"/>
                </a:cubicBezTo>
                <a:cubicBezTo>
                  <a:pt x="1075" y="127"/>
                  <a:pt x="1059" y="134"/>
                  <a:pt x="1041" y="134"/>
                </a:cubicBezTo>
                <a:cubicBezTo>
                  <a:pt x="974" y="134"/>
                  <a:pt x="974" y="134"/>
                  <a:pt x="974" y="134"/>
                </a:cubicBezTo>
                <a:cubicBezTo>
                  <a:pt x="974" y="551"/>
                  <a:pt x="974" y="551"/>
                  <a:pt x="974" y="551"/>
                </a:cubicBezTo>
                <a:lnTo>
                  <a:pt x="1500" y="1381"/>
                </a:lnTo>
                <a:close/>
                <a:moveTo>
                  <a:pt x="686" y="623"/>
                </a:moveTo>
                <a:cubicBezTo>
                  <a:pt x="401" y="1071"/>
                  <a:pt x="401" y="1071"/>
                  <a:pt x="401" y="1071"/>
                </a:cubicBezTo>
                <a:cubicBezTo>
                  <a:pt x="1146" y="1071"/>
                  <a:pt x="1146" y="1071"/>
                  <a:pt x="1146" y="1071"/>
                </a:cubicBezTo>
                <a:cubicBezTo>
                  <a:pt x="861" y="623"/>
                  <a:pt x="861" y="623"/>
                  <a:pt x="861" y="623"/>
                </a:cubicBezTo>
                <a:cubicBezTo>
                  <a:pt x="840" y="590"/>
                  <a:pt x="840" y="590"/>
                  <a:pt x="840" y="590"/>
                </a:cubicBezTo>
                <a:cubicBezTo>
                  <a:pt x="840" y="551"/>
                  <a:pt x="840" y="551"/>
                  <a:pt x="840" y="551"/>
                </a:cubicBezTo>
                <a:cubicBezTo>
                  <a:pt x="840" y="134"/>
                  <a:pt x="840" y="134"/>
                  <a:pt x="840" y="134"/>
                </a:cubicBezTo>
                <a:cubicBezTo>
                  <a:pt x="707" y="134"/>
                  <a:pt x="707" y="134"/>
                  <a:pt x="707" y="134"/>
                </a:cubicBezTo>
                <a:cubicBezTo>
                  <a:pt x="707" y="551"/>
                  <a:pt x="707" y="551"/>
                  <a:pt x="707" y="551"/>
                </a:cubicBezTo>
                <a:cubicBezTo>
                  <a:pt x="707" y="590"/>
                  <a:pt x="707" y="590"/>
                  <a:pt x="707" y="590"/>
                </a:cubicBezTo>
                <a:lnTo>
                  <a:pt x="686" y="623"/>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11" name="Freeform 5">
            <a:extLst>
              <a:ext uri="{FF2B5EF4-FFF2-40B4-BE49-F238E27FC236}">
                <a16:creationId xmlns:a16="http://schemas.microsoft.com/office/drawing/2014/main" id="{F1798458-F95F-F8B4-C31C-2741AC9293A7}"/>
              </a:ext>
            </a:extLst>
          </p:cNvPr>
          <p:cNvSpPr>
            <a:spLocks/>
          </p:cNvSpPr>
          <p:nvPr/>
        </p:nvSpPr>
        <p:spPr bwMode="auto">
          <a:xfrm rot="20689772">
            <a:off x="157163" y="3000933"/>
            <a:ext cx="1006475" cy="1085850"/>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rgbClr val="44546A">
              <a:lumMod val="40000"/>
              <a:lumOff val="60000"/>
            </a:srgbClr>
          </a:solidFill>
          <a:ln w="1588">
            <a:noFill/>
            <a:prstDash val="solid"/>
            <a:round/>
            <a:headEnd/>
            <a:tailEnd/>
          </a:ln>
        </p:spPr>
        <p:txBody>
          <a:bodyPr lIns="121920" tIns="60960" rIns="121920" bIns="6096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12" name="Freeform 13">
            <a:extLst>
              <a:ext uri="{FF2B5EF4-FFF2-40B4-BE49-F238E27FC236}">
                <a16:creationId xmlns:a16="http://schemas.microsoft.com/office/drawing/2014/main" id="{E36B55E4-EE2A-81E0-4B2F-AC5E85E72B49}"/>
              </a:ext>
            </a:extLst>
          </p:cNvPr>
          <p:cNvSpPr>
            <a:spLocks noEditPoints="1"/>
          </p:cNvSpPr>
          <p:nvPr/>
        </p:nvSpPr>
        <p:spPr bwMode="auto">
          <a:xfrm>
            <a:off x="136525" y="4807129"/>
            <a:ext cx="1047750" cy="1014413"/>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rgbClr val="44546A">
              <a:lumMod val="40000"/>
              <a:lumOff val="60000"/>
            </a:srgbClr>
          </a:solidFill>
          <a:ln w="3175" cap="flat">
            <a:noFill/>
            <a:prstDash val="solid"/>
            <a:miter lim="800000"/>
            <a:headEnd/>
            <a:tailEnd/>
          </a:ln>
        </p:spPr>
        <p:txBody>
          <a:bodyPr lIns="121920" tIns="60960" rIns="121920" bIns="60960"/>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pitchFamily="34" charset="0"/>
            </a:endParaRPr>
          </a:p>
        </p:txBody>
      </p:sp>
      <p:pic>
        <p:nvPicPr>
          <p:cNvPr id="18" name="Picture 2" descr="E:\Nano Sav\پالایشگاه سوم\مبدل آمین.jpg">
            <a:extLst>
              <a:ext uri="{FF2B5EF4-FFF2-40B4-BE49-F238E27FC236}">
                <a16:creationId xmlns:a16="http://schemas.microsoft.com/office/drawing/2014/main" id="{5B8C0D41-9869-8A6C-4409-88BCCEB2E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733" y="619232"/>
            <a:ext cx="3532758" cy="47103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1997A89-75E1-F78A-42B9-3FCFCAE84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20857" y="976805"/>
            <a:ext cx="2044342" cy="1533257"/>
          </a:xfrm>
          <a:prstGeom prst="rect">
            <a:avLst/>
          </a:prstGeom>
        </p:spPr>
      </p:pic>
    </p:spTree>
    <p:extLst>
      <p:ext uri="{BB962C8B-B14F-4D97-AF65-F5344CB8AC3E}">
        <p14:creationId xmlns:p14="http://schemas.microsoft.com/office/powerpoint/2010/main" val="65964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DAE19-FC73-2C99-36F7-750D7FAB768B}"/>
              </a:ext>
            </a:extLst>
          </p:cNvPr>
          <p:cNvPicPr>
            <a:picLocks noChangeAspect="1"/>
          </p:cNvPicPr>
          <p:nvPr/>
        </p:nvPicPr>
        <p:blipFill>
          <a:blip r:embed="rId2"/>
          <a:stretch>
            <a:fillRect/>
          </a:stretch>
        </p:blipFill>
        <p:spPr>
          <a:xfrm>
            <a:off x="480086" y="1866720"/>
            <a:ext cx="8183828" cy="3963111"/>
          </a:xfrm>
          <a:prstGeom prst="rect">
            <a:avLst/>
          </a:prstGeom>
        </p:spPr>
      </p:pic>
      <p:sp>
        <p:nvSpPr>
          <p:cNvPr id="4" name="Rounded Rectangle 15">
            <a:extLst>
              <a:ext uri="{FF2B5EF4-FFF2-40B4-BE49-F238E27FC236}">
                <a16:creationId xmlns:a16="http://schemas.microsoft.com/office/drawing/2014/main" id="{55FA5596-5A87-77C8-E004-6BCB58B3DF5F}"/>
              </a:ext>
            </a:extLst>
          </p:cNvPr>
          <p:cNvSpPr/>
          <p:nvPr/>
        </p:nvSpPr>
        <p:spPr>
          <a:xfrm>
            <a:off x="3764228" y="4191000"/>
            <a:ext cx="762000" cy="762000"/>
          </a:xfrm>
          <a:prstGeom prst="roundRect">
            <a:avLst/>
          </a:prstGeom>
          <a:noFill/>
          <a:ln w="38100" cap="flat" cmpd="sng" algn="ctr">
            <a:solidFill>
              <a:srgbClr val="C00000"/>
            </a:solidFill>
            <a:prstDash val="sysDash"/>
          </a:ln>
          <a:effectLst/>
        </p:spPr>
        <p:txBody>
          <a:bodyPr rtlCol="0" anchor="ctr"/>
          <a:lstStyle/>
          <a:p>
            <a:pPr algn="ctr" fontAlgn="base">
              <a:spcBef>
                <a:spcPct val="0"/>
              </a:spcBef>
              <a:spcAft>
                <a:spcPct val="0"/>
              </a:spcAft>
              <a:defRPr/>
            </a:pPr>
            <a:endParaRPr lang="en-US" sz="2400" kern="0">
              <a:solidFill>
                <a:prstClr val="white"/>
              </a:solidFill>
              <a:latin typeface="Georgia"/>
            </a:endParaRPr>
          </a:p>
        </p:txBody>
      </p:sp>
      <p:sp>
        <p:nvSpPr>
          <p:cNvPr id="5" name="Rounded Rectangle 16">
            <a:extLst>
              <a:ext uri="{FF2B5EF4-FFF2-40B4-BE49-F238E27FC236}">
                <a16:creationId xmlns:a16="http://schemas.microsoft.com/office/drawing/2014/main" id="{BCF38D13-59A2-A746-6DC2-9718DA87E705}"/>
              </a:ext>
            </a:extLst>
          </p:cNvPr>
          <p:cNvSpPr/>
          <p:nvPr/>
        </p:nvSpPr>
        <p:spPr>
          <a:xfrm>
            <a:off x="5974028" y="3505199"/>
            <a:ext cx="685800" cy="686155"/>
          </a:xfrm>
          <a:prstGeom prst="roundRect">
            <a:avLst/>
          </a:prstGeom>
          <a:noFill/>
          <a:ln w="38100" cap="flat" cmpd="sng" algn="ctr">
            <a:solidFill>
              <a:srgbClr val="C00000"/>
            </a:solidFill>
            <a:prstDash val="sysDash"/>
          </a:ln>
          <a:effectLst/>
        </p:spPr>
        <p:txBody>
          <a:bodyPr rtlCol="0" anchor="ctr"/>
          <a:lstStyle/>
          <a:p>
            <a:pPr algn="ctr" fontAlgn="base">
              <a:spcBef>
                <a:spcPct val="0"/>
              </a:spcBef>
              <a:spcAft>
                <a:spcPct val="0"/>
              </a:spcAft>
              <a:defRPr/>
            </a:pPr>
            <a:endParaRPr lang="en-US" sz="2400" kern="0">
              <a:solidFill>
                <a:prstClr val="white"/>
              </a:solidFill>
              <a:latin typeface="Georgia"/>
            </a:endParaRPr>
          </a:p>
        </p:txBody>
      </p:sp>
      <p:sp>
        <p:nvSpPr>
          <p:cNvPr id="6" name="TextBox 5">
            <a:extLst>
              <a:ext uri="{FF2B5EF4-FFF2-40B4-BE49-F238E27FC236}">
                <a16:creationId xmlns:a16="http://schemas.microsoft.com/office/drawing/2014/main" id="{8B30414E-9E92-A57E-F573-894925445DE5}"/>
              </a:ext>
            </a:extLst>
          </p:cNvPr>
          <p:cNvSpPr txBox="1"/>
          <p:nvPr/>
        </p:nvSpPr>
        <p:spPr>
          <a:xfrm>
            <a:off x="3429000" y="5791200"/>
            <a:ext cx="4572000" cy="646331"/>
          </a:xfrm>
          <a:prstGeom prst="rect">
            <a:avLst/>
          </a:prstGeom>
          <a:noFill/>
        </p:spPr>
        <p:txBody>
          <a:bodyPr wrap="square">
            <a:spAutoFit/>
          </a:bodyPr>
          <a:lstStyle/>
          <a:p>
            <a:r>
              <a:rPr lang="en-US" dirty="0"/>
              <a:t>Glycol Regeneration unit of</a:t>
            </a:r>
            <a:br>
              <a:rPr lang="en-US" dirty="0"/>
            </a:br>
            <a:r>
              <a:rPr lang="en-US" dirty="0"/>
              <a:t>South Pars 10th refinery</a:t>
            </a:r>
          </a:p>
        </p:txBody>
      </p:sp>
    </p:spTree>
    <p:extLst>
      <p:ext uri="{BB962C8B-B14F-4D97-AF65-F5344CB8AC3E}">
        <p14:creationId xmlns:p14="http://schemas.microsoft.com/office/powerpoint/2010/main" val="120566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576A37C-A2F1-0587-F344-A491EB35BD6A}"/>
              </a:ext>
            </a:extLst>
          </p:cNvPr>
          <p:cNvGraphicFramePr>
            <a:graphicFrameLocks noGrp="1"/>
          </p:cNvGraphicFramePr>
          <p:nvPr>
            <p:extLst>
              <p:ext uri="{D42A27DB-BD31-4B8C-83A1-F6EECF244321}">
                <p14:modId xmlns:p14="http://schemas.microsoft.com/office/powerpoint/2010/main" val="1363706483"/>
              </p:ext>
            </p:extLst>
          </p:nvPr>
        </p:nvGraphicFramePr>
        <p:xfrm>
          <a:off x="0" y="383977"/>
          <a:ext cx="9144000" cy="6729983"/>
        </p:xfrm>
        <a:graphic>
          <a:graphicData uri="http://schemas.openxmlformats.org/drawingml/2006/table">
            <a:tbl>
              <a:tblPr firstRow="1" firstCol="1" bandRow="1">
                <a:tableStyleId>{5C22544A-7EE6-4342-B048-85BDC9FD1C3A}</a:tableStyleId>
              </a:tblPr>
              <a:tblGrid>
                <a:gridCol w="3429000">
                  <a:extLst>
                    <a:ext uri="{9D8B030D-6E8A-4147-A177-3AD203B41FA5}">
                      <a16:colId xmlns:a16="http://schemas.microsoft.com/office/drawing/2014/main" val="1471663736"/>
                    </a:ext>
                  </a:extLst>
                </a:gridCol>
                <a:gridCol w="806168">
                  <a:extLst>
                    <a:ext uri="{9D8B030D-6E8A-4147-A177-3AD203B41FA5}">
                      <a16:colId xmlns:a16="http://schemas.microsoft.com/office/drawing/2014/main" val="3255665108"/>
                    </a:ext>
                  </a:extLst>
                </a:gridCol>
                <a:gridCol w="1441558">
                  <a:extLst>
                    <a:ext uri="{9D8B030D-6E8A-4147-A177-3AD203B41FA5}">
                      <a16:colId xmlns:a16="http://schemas.microsoft.com/office/drawing/2014/main" val="3127313061"/>
                    </a:ext>
                  </a:extLst>
                </a:gridCol>
                <a:gridCol w="2854849">
                  <a:extLst>
                    <a:ext uri="{9D8B030D-6E8A-4147-A177-3AD203B41FA5}">
                      <a16:colId xmlns:a16="http://schemas.microsoft.com/office/drawing/2014/main" val="4171536965"/>
                    </a:ext>
                  </a:extLst>
                </a:gridCol>
                <a:gridCol w="612425">
                  <a:extLst>
                    <a:ext uri="{9D8B030D-6E8A-4147-A177-3AD203B41FA5}">
                      <a16:colId xmlns:a16="http://schemas.microsoft.com/office/drawing/2014/main" val="995795296"/>
                    </a:ext>
                  </a:extLst>
                </a:gridCol>
              </a:tblGrid>
              <a:tr h="437593">
                <a:tc>
                  <a:txBody>
                    <a:bodyPr/>
                    <a:lstStyle/>
                    <a:p>
                      <a:pPr marL="0" marR="0" algn="ctr">
                        <a:lnSpc>
                          <a:spcPct val="150000"/>
                        </a:lnSpc>
                        <a:spcBef>
                          <a:spcPts val="1200"/>
                        </a:spcBef>
                        <a:spcAft>
                          <a:spcPts val="0"/>
                        </a:spcAft>
                      </a:pPr>
                      <a:r>
                        <a:rPr lang="fa-IR" sz="1400">
                          <a:effectLst/>
                        </a:rPr>
                        <a:t>نتایج حاصله برای واحد</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100">
                          <a:effectLst/>
                        </a:rPr>
                        <a:t>سال استفاده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400">
                          <a:effectLst/>
                        </a:rPr>
                        <a:t>شرکت استفاده کننده</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400">
                          <a:effectLst/>
                        </a:rPr>
                        <a:t>عنوان پروژه</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100">
                          <a:effectLst/>
                        </a:rPr>
                        <a:t>ردیف</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extLst>
                  <a:ext uri="{0D108BD9-81ED-4DB2-BD59-A6C34878D82A}">
                    <a16:rowId xmlns:a16="http://schemas.microsoft.com/office/drawing/2014/main" val="3466886160"/>
                  </a:ext>
                </a:extLst>
              </a:tr>
              <a:tr h="1435983">
                <a:tc>
                  <a:txBody>
                    <a:bodyPr/>
                    <a:lstStyle/>
                    <a:p>
                      <a:pPr marL="0" marR="0" algn="ctr" rtl="1">
                        <a:lnSpc>
                          <a:spcPct val="115000"/>
                        </a:lnSpc>
                        <a:spcBef>
                          <a:spcPts val="1200"/>
                        </a:spcBef>
                        <a:spcAft>
                          <a:spcPts val="0"/>
                        </a:spcAft>
                        <a:tabLst>
                          <a:tab pos="186055" algn="l"/>
                          <a:tab pos="2135505" algn="r"/>
                        </a:tabLst>
                      </a:pPr>
                      <a:r>
                        <a:rPr lang="fa-IR" sz="1400" dirty="0">
                          <a:effectLst/>
                        </a:rPr>
                        <a:t>1-افزایش  حداقل 5%تولید محصول واحد</a:t>
                      </a:r>
                      <a:endParaRPr lang="en-US" sz="1200" dirty="0">
                        <a:effectLst/>
                      </a:endParaRPr>
                    </a:p>
                    <a:p>
                      <a:pPr marL="0" marR="0" algn="ctr">
                        <a:lnSpc>
                          <a:spcPct val="115000"/>
                        </a:lnSpc>
                        <a:spcBef>
                          <a:spcPts val="1200"/>
                        </a:spcBef>
                        <a:spcAft>
                          <a:spcPts val="0"/>
                        </a:spcAft>
                      </a:pPr>
                      <a:r>
                        <a:rPr lang="fa-IR" sz="1400" dirty="0">
                          <a:effectLst/>
                        </a:rPr>
                        <a:t>2-کاهش حداقل 5%مصرف انرژی واحد</a:t>
                      </a:r>
                      <a:endParaRPr lang="en-US" sz="1200" dirty="0">
                        <a:effectLst/>
                      </a:endParaRPr>
                    </a:p>
                    <a:p>
                      <a:pPr marL="0" marR="0" algn="ctr">
                        <a:lnSpc>
                          <a:spcPct val="150000"/>
                        </a:lnSpc>
                        <a:spcBef>
                          <a:spcPts val="1200"/>
                        </a:spcBef>
                        <a:spcAft>
                          <a:spcPts val="0"/>
                        </a:spcAft>
                      </a:pPr>
                      <a:r>
                        <a:rPr lang="fa-IR" sz="1400" dirty="0">
                          <a:effectLst/>
                        </a:rPr>
                        <a:t>3- کاهش حداقل 100 % تعداد دفعات نیاز به شستشوی ریبویلر</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200" b="1" dirty="0">
                          <a:effectLst/>
                        </a:rPr>
                        <a:t> </a:t>
                      </a:r>
                      <a:endParaRPr lang="en-US" sz="1100" b="1" dirty="0">
                        <a:effectLst/>
                      </a:endParaRPr>
                    </a:p>
                    <a:p>
                      <a:pPr marL="0" marR="0" algn="ctr">
                        <a:lnSpc>
                          <a:spcPct val="150000"/>
                        </a:lnSpc>
                        <a:spcBef>
                          <a:spcPts val="1200"/>
                        </a:spcBef>
                        <a:spcAft>
                          <a:spcPts val="0"/>
                        </a:spcAft>
                      </a:pPr>
                      <a:r>
                        <a:rPr lang="fa-IR" sz="1200" b="1" dirty="0">
                          <a:effectLst/>
                        </a:rPr>
                        <a:t>1398</a:t>
                      </a:r>
                      <a:endParaRPr lang="en-US" sz="1100" b="1" dirty="0">
                        <a:effectLst/>
                      </a:endParaRPr>
                    </a:p>
                  </a:txBody>
                  <a:tcPr marL="49399" marR="49399" marT="0" marB="0"/>
                </a:tc>
                <a:tc>
                  <a:txBody>
                    <a:bodyPr/>
                    <a:lstStyle/>
                    <a:p>
                      <a:pPr marL="0" marR="0" algn="ctr">
                        <a:lnSpc>
                          <a:spcPct val="150000"/>
                        </a:lnSpc>
                        <a:spcBef>
                          <a:spcPts val="1200"/>
                        </a:spcBef>
                        <a:spcAft>
                          <a:spcPts val="0"/>
                        </a:spcAft>
                      </a:pPr>
                      <a:r>
                        <a:rPr lang="ar-SA" sz="1600" b="1" dirty="0">
                          <a:effectLst/>
                        </a:rPr>
                        <a:t> </a:t>
                      </a:r>
                      <a:endParaRPr lang="en-US" sz="1400" b="1" dirty="0">
                        <a:effectLst/>
                      </a:endParaRPr>
                    </a:p>
                    <a:p>
                      <a:pPr marL="0" marR="0" algn="ctr">
                        <a:lnSpc>
                          <a:spcPct val="150000"/>
                        </a:lnSpc>
                        <a:spcBef>
                          <a:spcPts val="1200"/>
                        </a:spcBef>
                        <a:spcAft>
                          <a:spcPts val="0"/>
                        </a:spcAft>
                      </a:pPr>
                      <a:r>
                        <a:rPr lang="ar-SA" sz="1600" b="1" dirty="0">
                          <a:effectLst/>
                        </a:rPr>
                        <a:t>پتروشیمی جم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rtl="1">
                        <a:lnSpc>
                          <a:spcPct val="150000"/>
                        </a:lnSpc>
                        <a:spcBef>
                          <a:spcPts val="0"/>
                        </a:spcBef>
                        <a:spcAft>
                          <a:spcPts val="0"/>
                        </a:spcAft>
                      </a:pPr>
                      <a:r>
                        <a:rPr lang="en-US" sz="1600" b="1" dirty="0">
                          <a:effectLst/>
                        </a:rPr>
                        <a:t>      </a:t>
                      </a:r>
                      <a:r>
                        <a:rPr lang="ar-SA" sz="1600" b="1" dirty="0">
                          <a:effectLst/>
                        </a:rPr>
                        <a:t>ریبویلر</a:t>
                      </a:r>
                      <a:r>
                        <a:rPr lang="en-US" sz="1600" b="1" dirty="0">
                          <a:effectLst/>
                        </a:rPr>
                        <a:t>Dilution Steam </a:t>
                      </a:r>
                      <a:r>
                        <a:rPr lang="fa-IR" sz="1600" b="1" dirty="0">
                          <a:effectLst/>
                        </a:rPr>
                        <a:t> واحد   </a:t>
                      </a:r>
                      <a:r>
                        <a:rPr lang="en-US" sz="1600" b="1" dirty="0">
                          <a:effectLst/>
                        </a:rPr>
                        <a:t>E-207</a:t>
                      </a:r>
                      <a:endParaRPr lang="en-US" sz="1400" b="1" dirty="0">
                        <a:effectLst/>
                      </a:endParaRPr>
                    </a:p>
                    <a:p>
                      <a:pPr marL="0" marR="0" algn="ctr" rtl="1">
                        <a:lnSpc>
                          <a:spcPct val="150000"/>
                        </a:lnSpc>
                        <a:spcBef>
                          <a:spcPts val="0"/>
                        </a:spcBef>
                        <a:spcAft>
                          <a:spcPts val="0"/>
                        </a:spcAft>
                      </a:pPr>
                      <a:r>
                        <a:rPr lang="en-US" sz="1600" b="1" dirty="0">
                          <a:effectLst/>
                        </a:rPr>
                        <a:t> </a:t>
                      </a:r>
                      <a:endParaRPr lang="en-US" sz="1400" b="1" dirty="0">
                        <a:effectLst/>
                      </a:endParaRPr>
                    </a:p>
                  </a:txBody>
                  <a:tcPr marL="49399" marR="49399" marT="0" marB="0"/>
                </a:tc>
                <a:tc>
                  <a:txBody>
                    <a:bodyPr/>
                    <a:lstStyle/>
                    <a:p>
                      <a:pPr marL="0" marR="0" algn="ctr">
                        <a:lnSpc>
                          <a:spcPct val="150000"/>
                        </a:lnSpc>
                        <a:spcBef>
                          <a:spcPts val="1200"/>
                        </a:spcBef>
                        <a:spcAft>
                          <a:spcPts val="0"/>
                        </a:spcAft>
                      </a:pPr>
                      <a:r>
                        <a:rPr lang="en-US" sz="1200" b="1">
                          <a:effectLst/>
                        </a:rPr>
                        <a:t> </a:t>
                      </a:r>
                      <a:endParaRPr lang="en-US" sz="1100" b="1">
                        <a:effectLst/>
                      </a:endParaRPr>
                    </a:p>
                    <a:p>
                      <a:pPr marL="0" marR="0" algn="ctr">
                        <a:lnSpc>
                          <a:spcPct val="150000"/>
                        </a:lnSpc>
                        <a:spcBef>
                          <a:spcPts val="1200"/>
                        </a:spcBef>
                        <a:spcAft>
                          <a:spcPts val="0"/>
                        </a:spcAft>
                      </a:pPr>
                      <a:r>
                        <a:rPr lang="en-US" sz="1200" b="1">
                          <a:effectLst/>
                        </a:rPr>
                        <a:t>   1</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extLst>
                  <a:ext uri="{0D108BD9-81ED-4DB2-BD59-A6C34878D82A}">
                    <a16:rowId xmlns:a16="http://schemas.microsoft.com/office/drawing/2014/main" val="1451818973"/>
                  </a:ext>
                </a:extLst>
              </a:tr>
              <a:tr h="1489358">
                <a:tc>
                  <a:txBody>
                    <a:bodyPr/>
                    <a:lstStyle/>
                    <a:p>
                      <a:pPr marL="0" marR="0" algn="ctr" rtl="1">
                        <a:lnSpc>
                          <a:spcPct val="115000"/>
                        </a:lnSpc>
                        <a:spcBef>
                          <a:spcPts val="1200"/>
                        </a:spcBef>
                        <a:spcAft>
                          <a:spcPts val="0"/>
                        </a:spcAft>
                        <a:tabLst>
                          <a:tab pos="186055" algn="l"/>
                          <a:tab pos="2135505" algn="r"/>
                        </a:tabLst>
                      </a:pPr>
                      <a:r>
                        <a:rPr lang="fa-IR" sz="1400">
                          <a:effectLst/>
                        </a:rPr>
                        <a:t>1-افزایش حداقل 10%تولید محصول واحد</a:t>
                      </a:r>
                      <a:endParaRPr lang="en-US" sz="1200">
                        <a:effectLst/>
                      </a:endParaRPr>
                    </a:p>
                    <a:p>
                      <a:pPr marL="0" marR="0" algn="ctr">
                        <a:lnSpc>
                          <a:spcPct val="115000"/>
                        </a:lnSpc>
                        <a:spcBef>
                          <a:spcPts val="1200"/>
                        </a:spcBef>
                        <a:spcAft>
                          <a:spcPts val="0"/>
                        </a:spcAft>
                      </a:pPr>
                      <a:r>
                        <a:rPr lang="fa-IR" sz="1400">
                          <a:effectLst/>
                        </a:rPr>
                        <a:t>2-کاهش حداقل 5% مصرف انرژی واحد</a:t>
                      </a:r>
                      <a:endParaRPr lang="en-US" sz="1200">
                        <a:effectLst/>
                      </a:endParaRPr>
                    </a:p>
                    <a:p>
                      <a:pPr marL="0" marR="0" algn="ctr">
                        <a:lnSpc>
                          <a:spcPct val="150000"/>
                        </a:lnSpc>
                        <a:spcBef>
                          <a:spcPts val="1200"/>
                        </a:spcBef>
                        <a:spcAft>
                          <a:spcPts val="0"/>
                        </a:spcAft>
                        <a:tabLst>
                          <a:tab pos="2135505" algn="r"/>
                        </a:tabLst>
                      </a:pPr>
                      <a:r>
                        <a:rPr lang="fa-IR" sz="1400">
                          <a:effectLst/>
                        </a:rPr>
                        <a:t>3- کاهش حداقل 100% تعداد دفعات نیاز به شستشوی مبدل</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15000"/>
                        </a:lnSpc>
                        <a:spcBef>
                          <a:spcPts val="1200"/>
                        </a:spcBef>
                        <a:spcAft>
                          <a:spcPts val="0"/>
                        </a:spcAft>
                      </a:pPr>
                      <a:r>
                        <a:rPr lang="fa-IR" sz="1200" b="1">
                          <a:effectLst/>
                        </a:rPr>
                        <a:t>1401</a:t>
                      </a:r>
                      <a:endParaRPr lang="en-US" sz="1100" b="1">
                        <a:effectLst/>
                      </a:endParaRPr>
                    </a:p>
                    <a:p>
                      <a:pPr marL="0" marR="0" algn="ctr">
                        <a:lnSpc>
                          <a:spcPct val="150000"/>
                        </a:lnSpc>
                        <a:spcBef>
                          <a:spcPts val="1200"/>
                        </a:spcBef>
                        <a:spcAft>
                          <a:spcPts val="0"/>
                        </a:spcAft>
                      </a:pPr>
                      <a:r>
                        <a:rPr lang="fa-IR" sz="1200" b="1">
                          <a:effectLst/>
                        </a:rPr>
                        <a:t>در دست اجراء</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600" b="1" dirty="0">
                          <a:effectLst/>
                        </a:rPr>
                        <a:t> </a:t>
                      </a:r>
                      <a:endParaRPr lang="en-US" sz="1400" b="1" dirty="0">
                        <a:effectLst/>
                      </a:endParaRPr>
                    </a:p>
                    <a:p>
                      <a:pPr marL="0" marR="0" algn="ctr">
                        <a:lnSpc>
                          <a:spcPct val="150000"/>
                        </a:lnSpc>
                        <a:spcBef>
                          <a:spcPts val="1200"/>
                        </a:spcBef>
                        <a:spcAft>
                          <a:spcPts val="0"/>
                        </a:spcAft>
                      </a:pPr>
                      <a:r>
                        <a:rPr lang="fa-IR" sz="1600" b="1" dirty="0">
                          <a:effectLst/>
                        </a:rPr>
                        <a:t>پتروشیمی پردیس</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rtl="1">
                        <a:lnSpc>
                          <a:spcPct val="150000"/>
                        </a:lnSpc>
                        <a:spcBef>
                          <a:spcPts val="1200"/>
                        </a:spcBef>
                        <a:spcAft>
                          <a:spcPts val="0"/>
                        </a:spcAft>
                      </a:pPr>
                      <a:r>
                        <a:rPr lang="fa-IR" sz="1600" b="1">
                          <a:effectLst/>
                        </a:rPr>
                        <a:t>  </a:t>
                      </a:r>
                      <a:endParaRPr lang="en-US" sz="1400" b="1">
                        <a:effectLst/>
                      </a:endParaRPr>
                    </a:p>
                    <a:p>
                      <a:pPr marL="0" marR="0" algn="ctr" rtl="1">
                        <a:lnSpc>
                          <a:spcPct val="150000"/>
                        </a:lnSpc>
                        <a:spcBef>
                          <a:spcPts val="1200"/>
                        </a:spcBef>
                        <a:spcAft>
                          <a:spcPts val="0"/>
                        </a:spcAft>
                      </a:pPr>
                      <a:r>
                        <a:rPr lang="fa-IR" sz="1600" b="1">
                          <a:effectLst/>
                        </a:rPr>
                        <a:t> مبدل پلیت تایپ آمین – آ مین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200" b="1">
                          <a:effectLst/>
                        </a:rPr>
                        <a:t>2</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extLst>
                  <a:ext uri="{0D108BD9-81ED-4DB2-BD59-A6C34878D82A}">
                    <a16:rowId xmlns:a16="http://schemas.microsoft.com/office/drawing/2014/main" val="4021683543"/>
                  </a:ext>
                </a:extLst>
              </a:tr>
              <a:tr h="1073064">
                <a:tc>
                  <a:txBody>
                    <a:bodyPr/>
                    <a:lstStyle/>
                    <a:p>
                      <a:pPr marL="0" marR="0" algn="ctr" rtl="1">
                        <a:lnSpc>
                          <a:spcPct val="115000"/>
                        </a:lnSpc>
                        <a:spcBef>
                          <a:spcPts val="1200"/>
                        </a:spcBef>
                        <a:spcAft>
                          <a:spcPts val="0"/>
                        </a:spcAft>
                      </a:pPr>
                      <a:r>
                        <a:rPr lang="fa-IR" sz="1400">
                          <a:effectLst/>
                        </a:rPr>
                        <a:t>1-افزایش100%  </a:t>
                      </a:r>
                      <a:r>
                        <a:rPr lang="en-US" sz="1400">
                          <a:effectLst/>
                        </a:rPr>
                        <a:t>Run-Length</a:t>
                      </a:r>
                      <a:r>
                        <a:rPr lang="fa-IR" sz="1400">
                          <a:effectLst/>
                        </a:rPr>
                        <a:t> کوره</a:t>
                      </a:r>
                      <a:endParaRPr lang="en-US" sz="1200">
                        <a:effectLst/>
                      </a:endParaRPr>
                    </a:p>
                    <a:p>
                      <a:pPr marL="0" marR="0" algn="ctr" rtl="1">
                        <a:lnSpc>
                          <a:spcPct val="115000"/>
                        </a:lnSpc>
                        <a:spcBef>
                          <a:spcPts val="1200"/>
                        </a:spcBef>
                        <a:spcAft>
                          <a:spcPts val="0"/>
                        </a:spcAft>
                      </a:pPr>
                      <a:r>
                        <a:rPr lang="fa-IR" sz="1400">
                          <a:effectLst/>
                        </a:rPr>
                        <a:t>2- کاهش 60 تا 70 % </a:t>
                      </a:r>
                      <a:r>
                        <a:rPr lang="en-US" sz="1400">
                          <a:effectLst/>
                        </a:rPr>
                        <a:t>De-Coke Time</a:t>
                      </a:r>
                      <a:endParaRPr lang="en-US" sz="1200">
                        <a:effectLst/>
                      </a:endParaRPr>
                    </a:p>
                    <a:p>
                      <a:pPr marL="0" marR="0" algn="ctr" rtl="1">
                        <a:lnSpc>
                          <a:spcPct val="115000"/>
                        </a:lnSpc>
                        <a:spcBef>
                          <a:spcPts val="1200"/>
                        </a:spcBef>
                        <a:spcAft>
                          <a:spcPts val="0"/>
                        </a:spcAft>
                      </a:pPr>
                      <a:r>
                        <a:rPr lang="fa-IR" sz="1400">
                          <a:effectLst/>
                        </a:rPr>
                        <a:t>3-کاهش 5% مصرف انرژی کوره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200" b="1">
                          <a:effectLst/>
                        </a:rPr>
                        <a:t> </a:t>
                      </a:r>
                      <a:endParaRPr lang="en-US" sz="1100" b="1">
                        <a:effectLst/>
                      </a:endParaRPr>
                    </a:p>
                    <a:p>
                      <a:pPr marL="0" marR="0" algn="ctr">
                        <a:lnSpc>
                          <a:spcPct val="150000"/>
                        </a:lnSpc>
                        <a:spcBef>
                          <a:spcPts val="1200"/>
                        </a:spcBef>
                        <a:spcAft>
                          <a:spcPts val="0"/>
                        </a:spcAft>
                      </a:pPr>
                      <a:r>
                        <a:rPr lang="fa-IR" sz="1200" b="1">
                          <a:effectLst/>
                        </a:rPr>
                        <a:t>1397</a:t>
                      </a:r>
                      <a:endParaRPr lang="en-US" sz="1100" b="1">
                        <a:effectLst/>
                      </a:endParaRPr>
                    </a:p>
                    <a:p>
                      <a:pPr marL="0" marR="0" algn="ctr">
                        <a:lnSpc>
                          <a:spcPct val="150000"/>
                        </a:lnSpc>
                        <a:spcBef>
                          <a:spcPts val="1200"/>
                        </a:spcBef>
                        <a:spcAft>
                          <a:spcPts val="0"/>
                        </a:spcAft>
                      </a:pPr>
                      <a:r>
                        <a:rPr lang="en-US" sz="1200" b="1">
                          <a:effectLst/>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600" b="1" dirty="0">
                          <a:effectLst/>
                        </a:rPr>
                        <a:t>شرکت پژوهش وفناوری پتروشیمی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600" b="1" dirty="0">
                          <a:effectLst/>
                        </a:rPr>
                        <a:t>تولید واجراء نانو پوشش های آنتی کک در کوره های الفین</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rtl="1">
                        <a:lnSpc>
                          <a:spcPct val="150000"/>
                        </a:lnSpc>
                        <a:spcBef>
                          <a:spcPts val="1200"/>
                        </a:spcBef>
                        <a:spcAft>
                          <a:spcPts val="0"/>
                        </a:spcAft>
                      </a:pPr>
                      <a:r>
                        <a:rPr lang="fa-IR" sz="1200" b="1">
                          <a:effectLst/>
                        </a:rPr>
                        <a:t>3</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extLst>
                  <a:ext uri="{0D108BD9-81ED-4DB2-BD59-A6C34878D82A}">
                    <a16:rowId xmlns:a16="http://schemas.microsoft.com/office/drawing/2014/main" val="3063693540"/>
                  </a:ext>
                </a:extLst>
              </a:tr>
              <a:tr h="1394929">
                <a:tc>
                  <a:txBody>
                    <a:bodyPr/>
                    <a:lstStyle/>
                    <a:p>
                      <a:pPr marL="0" marR="0" algn="ctr" rtl="1">
                        <a:lnSpc>
                          <a:spcPct val="115000"/>
                        </a:lnSpc>
                        <a:spcBef>
                          <a:spcPts val="1200"/>
                        </a:spcBef>
                        <a:spcAft>
                          <a:spcPts val="0"/>
                        </a:spcAft>
                        <a:tabLst>
                          <a:tab pos="186055" algn="l"/>
                          <a:tab pos="2135505" algn="r"/>
                        </a:tabLst>
                      </a:pPr>
                      <a:r>
                        <a:rPr lang="fa-IR" sz="1400">
                          <a:effectLst/>
                        </a:rPr>
                        <a:t>1-افزایش حداقل 10%تولید محصول واحد</a:t>
                      </a:r>
                      <a:endParaRPr lang="en-US" sz="1200">
                        <a:effectLst/>
                      </a:endParaRPr>
                    </a:p>
                    <a:p>
                      <a:pPr marL="0" marR="0" algn="ctr">
                        <a:lnSpc>
                          <a:spcPct val="115000"/>
                        </a:lnSpc>
                        <a:spcBef>
                          <a:spcPts val="1200"/>
                        </a:spcBef>
                        <a:spcAft>
                          <a:spcPts val="0"/>
                        </a:spcAft>
                      </a:pPr>
                      <a:r>
                        <a:rPr lang="fa-IR" sz="1400">
                          <a:effectLst/>
                        </a:rPr>
                        <a:t>2-کاهش حداقل 5% مصرف انرژی واحد</a:t>
                      </a:r>
                      <a:endParaRPr lang="en-US" sz="1200">
                        <a:effectLst/>
                      </a:endParaRPr>
                    </a:p>
                    <a:p>
                      <a:pPr marL="0" marR="0" algn="ctr">
                        <a:lnSpc>
                          <a:spcPct val="115000"/>
                        </a:lnSpc>
                        <a:spcBef>
                          <a:spcPts val="1200"/>
                        </a:spcBef>
                        <a:spcAft>
                          <a:spcPts val="0"/>
                        </a:spcAft>
                      </a:pPr>
                      <a:r>
                        <a:rPr lang="fa-IR" sz="1400">
                          <a:effectLst/>
                        </a:rPr>
                        <a:t>3- کاهش حداقل 100% تعداد دفعات نیاز به شستشوی مبدل</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rtl="1">
                        <a:lnSpc>
                          <a:spcPct val="115000"/>
                        </a:lnSpc>
                        <a:spcBef>
                          <a:spcPts val="1200"/>
                        </a:spcBef>
                        <a:spcAft>
                          <a:spcPts val="0"/>
                        </a:spcAft>
                      </a:pPr>
                      <a:r>
                        <a:rPr lang="fa-IR" sz="1200" b="1">
                          <a:effectLst/>
                        </a:rPr>
                        <a:t>1401</a:t>
                      </a:r>
                      <a:endParaRPr lang="en-US" sz="1100" b="1">
                        <a:effectLst/>
                      </a:endParaRPr>
                    </a:p>
                    <a:p>
                      <a:pPr marL="0" marR="0" algn="ctr">
                        <a:lnSpc>
                          <a:spcPct val="150000"/>
                        </a:lnSpc>
                        <a:spcBef>
                          <a:spcPts val="1200"/>
                        </a:spcBef>
                        <a:spcAft>
                          <a:spcPts val="0"/>
                        </a:spcAft>
                      </a:pPr>
                      <a:r>
                        <a:rPr lang="fa-IR" sz="1200" b="1">
                          <a:effectLst/>
                        </a:rPr>
                        <a:t>در دست بررسی</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600" b="1">
                          <a:effectLst/>
                        </a:rPr>
                        <a:t> </a:t>
                      </a:r>
                      <a:endParaRPr lang="en-US" sz="1400" b="1">
                        <a:effectLst/>
                      </a:endParaRPr>
                    </a:p>
                    <a:p>
                      <a:pPr marL="0" marR="0" algn="ctr">
                        <a:lnSpc>
                          <a:spcPct val="150000"/>
                        </a:lnSpc>
                        <a:spcBef>
                          <a:spcPts val="1200"/>
                        </a:spcBef>
                        <a:spcAft>
                          <a:spcPts val="0"/>
                        </a:spcAft>
                      </a:pPr>
                      <a:r>
                        <a:rPr lang="fa-IR" sz="1600" b="1">
                          <a:effectLst/>
                        </a:rPr>
                        <a:t>پتروشیمی اروند</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rtl="1">
                        <a:lnSpc>
                          <a:spcPct val="150000"/>
                        </a:lnSpc>
                        <a:spcBef>
                          <a:spcPts val="0"/>
                        </a:spcBef>
                        <a:spcAft>
                          <a:spcPts val="0"/>
                        </a:spcAft>
                      </a:pPr>
                      <a:r>
                        <a:rPr lang="fa-IR" sz="1600" b="1" dirty="0">
                          <a:effectLst/>
                        </a:rPr>
                        <a:t> </a:t>
                      </a:r>
                      <a:endParaRPr lang="en-US" sz="1400" b="1" dirty="0">
                        <a:effectLst/>
                      </a:endParaRPr>
                    </a:p>
                    <a:p>
                      <a:pPr marL="0" marR="0" algn="ctr" rtl="1">
                        <a:lnSpc>
                          <a:spcPct val="150000"/>
                        </a:lnSpc>
                        <a:spcBef>
                          <a:spcPts val="1200"/>
                        </a:spcBef>
                        <a:spcAft>
                          <a:spcPts val="0"/>
                        </a:spcAft>
                      </a:pPr>
                      <a:r>
                        <a:rPr lang="fa-IR" sz="1600" b="1" dirty="0">
                          <a:effectLst/>
                        </a:rPr>
                        <a:t>      ریبویلر واحد </a:t>
                      </a:r>
                      <a:r>
                        <a:rPr lang="en-US" sz="1600" b="1" dirty="0">
                          <a:effectLst/>
                        </a:rPr>
                        <a:t>VCM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200" b="1">
                          <a:effectLst/>
                        </a:rPr>
                        <a:t> </a:t>
                      </a:r>
                      <a:endParaRPr lang="en-US" sz="1100" b="1">
                        <a:effectLst/>
                      </a:endParaRPr>
                    </a:p>
                    <a:p>
                      <a:pPr marL="0" marR="0" algn="ctr">
                        <a:lnSpc>
                          <a:spcPct val="150000"/>
                        </a:lnSpc>
                        <a:spcBef>
                          <a:spcPts val="1200"/>
                        </a:spcBef>
                        <a:spcAft>
                          <a:spcPts val="0"/>
                        </a:spcAft>
                      </a:pPr>
                      <a:r>
                        <a:rPr lang="fa-IR" sz="1200" b="1">
                          <a:effectLst/>
                        </a:rPr>
                        <a:t>4</a:t>
                      </a:r>
                      <a:endParaRPr lang="en-US" sz="1100" b="1">
                        <a:effectLst/>
                      </a:endParaRPr>
                    </a:p>
                    <a:p>
                      <a:pPr marL="0" marR="0" algn="ctr">
                        <a:lnSpc>
                          <a:spcPct val="150000"/>
                        </a:lnSpc>
                        <a:spcBef>
                          <a:spcPts val="1200"/>
                        </a:spcBef>
                        <a:spcAft>
                          <a:spcPts val="0"/>
                        </a:spcAft>
                      </a:pPr>
                      <a:r>
                        <a:rPr lang="en-US" sz="1200" b="1">
                          <a:effectLst/>
                        </a:rPr>
                        <a:t> </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extLst>
                  <a:ext uri="{0D108BD9-81ED-4DB2-BD59-A6C34878D82A}">
                    <a16:rowId xmlns:a16="http://schemas.microsoft.com/office/drawing/2014/main" val="572576466"/>
                  </a:ext>
                </a:extLst>
              </a:tr>
              <a:tr h="746086">
                <a:tc>
                  <a:txBody>
                    <a:bodyPr/>
                    <a:lstStyle/>
                    <a:p>
                      <a:pPr marL="0" marR="0" algn="ctr" rtl="1">
                        <a:lnSpc>
                          <a:spcPct val="115000"/>
                        </a:lnSpc>
                        <a:spcBef>
                          <a:spcPts val="1200"/>
                        </a:spcBef>
                        <a:spcAft>
                          <a:spcPts val="0"/>
                        </a:spcAft>
                        <a:tabLst>
                          <a:tab pos="186055" algn="l"/>
                          <a:tab pos="2135505" algn="r"/>
                        </a:tabLst>
                      </a:pPr>
                      <a:r>
                        <a:rPr lang="fa-IR" sz="1400" dirty="0">
                          <a:effectLst/>
                        </a:rPr>
                        <a:t>1-افزایش حداقل 5% تولید ژنراتور از طریق کاهش دمای هسته ژنراتور</a:t>
                      </a:r>
                      <a:endParaRPr lang="en-US" sz="1200" dirty="0">
                        <a:effectLst/>
                      </a:endParaRPr>
                    </a:p>
                    <a:p>
                      <a:pPr marL="0" marR="0" algn="ctr" rtl="1">
                        <a:lnSpc>
                          <a:spcPct val="115000"/>
                        </a:lnSpc>
                        <a:spcBef>
                          <a:spcPts val="1200"/>
                        </a:spcBef>
                        <a:spcAft>
                          <a:spcPts val="0"/>
                        </a:spcAft>
                        <a:tabLst>
                          <a:tab pos="186055" algn="l"/>
                          <a:tab pos="2135505" algn="r"/>
                        </a:tabLst>
                      </a:pPr>
                      <a:r>
                        <a:rPr lang="fa-IR" sz="1400" dirty="0">
                          <a:effectLst/>
                        </a:rPr>
                        <a:t>2- جلوگیری از آلارم وتریپ واحد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15000"/>
                        </a:lnSpc>
                        <a:spcBef>
                          <a:spcPts val="1200"/>
                        </a:spcBef>
                        <a:spcAft>
                          <a:spcPts val="0"/>
                        </a:spcAft>
                      </a:pPr>
                      <a:r>
                        <a:rPr lang="fa-IR" sz="1200" b="1" dirty="0">
                          <a:effectLst/>
                        </a:rPr>
                        <a:t>1401</a:t>
                      </a:r>
                      <a:endParaRPr lang="en-US" sz="1100" b="1" dirty="0">
                        <a:effectLst/>
                      </a:endParaRPr>
                    </a:p>
                    <a:p>
                      <a:pPr marL="0" marR="0" algn="ctr">
                        <a:lnSpc>
                          <a:spcPct val="115000"/>
                        </a:lnSpc>
                        <a:spcBef>
                          <a:spcPts val="1200"/>
                        </a:spcBef>
                        <a:spcAft>
                          <a:spcPts val="0"/>
                        </a:spcAft>
                      </a:pPr>
                      <a:r>
                        <a:rPr lang="fa-IR" sz="1200" b="1" dirty="0">
                          <a:effectLst/>
                        </a:rPr>
                        <a:t>در دست بررسی</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600" b="1" dirty="0">
                          <a:effectLst/>
                        </a:rPr>
                        <a:t>شرکت فجرانرژی خلیج فارس</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rtl="1">
                        <a:lnSpc>
                          <a:spcPct val="150000"/>
                        </a:lnSpc>
                        <a:spcBef>
                          <a:spcPts val="0"/>
                        </a:spcBef>
                        <a:spcAft>
                          <a:spcPts val="0"/>
                        </a:spcAft>
                      </a:pPr>
                      <a:r>
                        <a:rPr lang="fa-IR" sz="1600" b="1" dirty="0">
                          <a:effectLst/>
                        </a:rPr>
                        <a:t> </a:t>
                      </a:r>
                      <a:endParaRPr lang="en-US" sz="1400" b="1" dirty="0">
                        <a:effectLst/>
                      </a:endParaRPr>
                    </a:p>
                    <a:p>
                      <a:pPr marL="0" marR="0" algn="ctr" rtl="1">
                        <a:lnSpc>
                          <a:spcPct val="150000"/>
                        </a:lnSpc>
                        <a:spcBef>
                          <a:spcPts val="0"/>
                        </a:spcBef>
                        <a:spcAft>
                          <a:spcPts val="0"/>
                        </a:spcAft>
                      </a:pPr>
                      <a:r>
                        <a:rPr lang="fa-IR" sz="1600" b="1" dirty="0">
                          <a:effectLst/>
                        </a:rPr>
                        <a:t>   کولر های ژنراتور </a:t>
                      </a:r>
                      <a:r>
                        <a:rPr lang="en-US" sz="1600" b="1" dirty="0">
                          <a:effectLst/>
                        </a:rPr>
                        <a:t>V94.2</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tc>
                  <a:txBody>
                    <a:bodyPr/>
                    <a:lstStyle/>
                    <a:p>
                      <a:pPr marL="0" marR="0" algn="ctr">
                        <a:lnSpc>
                          <a:spcPct val="150000"/>
                        </a:lnSpc>
                        <a:spcBef>
                          <a:spcPts val="1200"/>
                        </a:spcBef>
                        <a:spcAft>
                          <a:spcPts val="0"/>
                        </a:spcAft>
                      </a:pPr>
                      <a:r>
                        <a:rPr lang="fa-IR" sz="1200" b="1" dirty="0">
                          <a:effectLst/>
                        </a:rPr>
                        <a:t>5</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49399" marR="49399" marT="0" marB="0"/>
                </a:tc>
                <a:extLst>
                  <a:ext uri="{0D108BD9-81ED-4DB2-BD59-A6C34878D82A}">
                    <a16:rowId xmlns:a16="http://schemas.microsoft.com/office/drawing/2014/main" val="2684877240"/>
                  </a:ext>
                </a:extLst>
              </a:tr>
            </a:tbl>
          </a:graphicData>
        </a:graphic>
      </p:graphicFrame>
      <p:sp>
        <p:nvSpPr>
          <p:cNvPr id="5" name="Rectangle 2">
            <a:extLst>
              <a:ext uri="{FF2B5EF4-FFF2-40B4-BE49-F238E27FC236}">
                <a16:creationId xmlns:a16="http://schemas.microsoft.com/office/drawing/2014/main" id="{1C365C24-E048-F379-B9FB-438925A5C06F}"/>
              </a:ext>
            </a:extLst>
          </p:cNvPr>
          <p:cNvSpPr>
            <a:spLocks noChangeArrowheads="1"/>
          </p:cNvSpPr>
          <p:nvPr/>
        </p:nvSpPr>
        <p:spPr bwMode="auto">
          <a:xfrm>
            <a:off x="-381000" y="76200"/>
            <a:ext cx="96738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1pPr>
            <a:lvl2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2pPr>
            <a:lvl3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3pPr>
            <a:lvl4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4pPr>
            <a:lvl5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5pPr>
            <a:lvl6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6pPr>
            <a:lvl7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7pPr>
            <a:lvl8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8pPr>
            <a:lvl9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5738" algn="l"/>
                <a:tab pos="2135188" algn="r"/>
              </a:tabLst>
            </a:pPr>
            <a:r>
              <a:rPr kumimoji="0" lang="fa-IR"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لیست برخی از پروژه های اجراء شده یا در دست اجراء با استفاده از فناوری نانو سیال پوششی</a:t>
            </a: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kumimoji="0" lang="fa-IR"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ونتایج حاصله استفاده ازاین فناوری نوین</a:t>
            </a: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03797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844514-B7D4-A2ED-9A14-382154C31837}"/>
              </a:ext>
            </a:extLst>
          </p:cNvPr>
          <p:cNvGraphicFramePr>
            <a:graphicFrameLocks noGrp="1"/>
          </p:cNvGraphicFramePr>
          <p:nvPr>
            <p:extLst>
              <p:ext uri="{D42A27DB-BD31-4B8C-83A1-F6EECF244321}">
                <p14:modId xmlns:p14="http://schemas.microsoft.com/office/powerpoint/2010/main" val="2067844638"/>
              </p:ext>
            </p:extLst>
          </p:nvPr>
        </p:nvGraphicFramePr>
        <p:xfrm>
          <a:off x="76200" y="0"/>
          <a:ext cx="9144001" cy="6906510"/>
        </p:xfrm>
        <a:graphic>
          <a:graphicData uri="http://schemas.openxmlformats.org/drawingml/2006/table">
            <a:tbl>
              <a:tblPr firstRow="1" firstCol="1" bandRow="1">
                <a:tableStyleId>{5C22544A-7EE6-4342-B048-85BDC9FD1C3A}</a:tableStyleId>
              </a:tblPr>
              <a:tblGrid>
                <a:gridCol w="3372115">
                  <a:extLst>
                    <a:ext uri="{9D8B030D-6E8A-4147-A177-3AD203B41FA5}">
                      <a16:colId xmlns:a16="http://schemas.microsoft.com/office/drawing/2014/main" val="4108006413"/>
                    </a:ext>
                  </a:extLst>
                </a:gridCol>
                <a:gridCol w="863051">
                  <a:extLst>
                    <a:ext uri="{9D8B030D-6E8A-4147-A177-3AD203B41FA5}">
                      <a16:colId xmlns:a16="http://schemas.microsoft.com/office/drawing/2014/main" val="497641004"/>
                    </a:ext>
                  </a:extLst>
                </a:gridCol>
                <a:gridCol w="1441558">
                  <a:extLst>
                    <a:ext uri="{9D8B030D-6E8A-4147-A177-3AD203B41FA5}">
                      <a16:colId xmlns:a16="http://schemas.microsoft.com/office/drawing/2014/main" val="3166951950"/>
                    </a:ext>
                  </a:extLst>
                </a:gridCol>
                <a:gridCol w="2854850">
                  <a:extLst>
                    <a:ext uri="{9D8B030D-6E8A-4147-A177-3AD203B41FA5}">
                      <a16:colId xmlns:a16="http://schemas.microsoft.com/office/drawing/2014/main" val="2073144622"/>
                    </a:ext>
                  </a:extLst>
                </a:gridCol>
                <a:gridCol w="612427">
                  <a:extLst>
                    <a:ext uri="{9D8B030D-6E8A-4147-A177-3AD203B41FA5}">
                      <a16:colId xmlns:a16="http://schemas.microsoft.com/office/drawing/2014/main" val="3699666926"/>
                    </a:ext>
                  </a:extLst>
                </a:gridCol>
              </a:tblGrid>
              <a:tr h="1051677">
                <a:tc>
                  <a:txBody>
                    <a:bodyPr/>
                    <a:lstStyle/>
                    <a:p>
                      <a:pPr marL="0" marR="0" algn="ctr" rtl="1">
                        <a:lnSpc>
                          <a:spcPct val="115000"/>
                        </a:lnSpc>
                        <a:spcBef>
                          <a:spcPts val="1200"/>
                        </a:spcBef>
                        <a:spcAft>
                          <a:spcPts val="0"/>
                        </a:spcAft>
                        <a:tabLst>
                          <a:tab pos="186055" algn="l"/>
                          <a:tab pos="2135505" algn="r"/>
                        </a:tabLst>
                      </a:pPr>
                      <a:r>
                        <a:rPr lang="fa-IR" sz="1200">
                          <a:effectLst/>
                        </a:rPr>
                        <a:t>1-افزایش حداقل 10%تولید محصول واحد</a:t>
                      </a:r>
                      <a:endParaRPr lang="en-US" sz="1200">
                        <a:effectLst/>
                      </a:endParaRPr>
                    </a:p>
                    <a:p>
                      <a:pPr marL="0" marR="0" algn="ctr">
                        <a:lnSpc>
                          <a:spcPct val="115000"/>
                        </a:lnSpc>
                        <a:spcBef>
                          <a:spcPts val="1200"/>
                        </a:spcBef>
                        <a:spcAft>
                          <a:spcPts val="0"/>
                        </a:spcAft>
                      </a:pPr>
                      <a:r>
                        <a:rPr lang="fa-IR" sz="1200">
                          <a:effectLst/>
                        </a:rPr>
                        <a:t>2-کاهش حداقل 5% مصرف انرژی واحد</a:t>
                      </a:r>
                      <a:endParaRPr lang="en-US" sz="1200">
                        <a:effectLst/>
                      </a:endParaRPr>
                    </a:p>
                    <a:p>
                      <a:pPr marL="0" marR="0" algn="ctr" rtl="1">
                        <a:lnSpc>
                          <a:spcPct val="115000"/>
                        </a:lnSpc>
                        <a:spcBef>
                          <a:spcPts val="1200"/>
                        </a:spcBef>
                        <a:spcAft>
                          <a:spcPts val="0"/>
                        </a:spcAft>
                        <a:tabLst>
                          <a:tab pos="186055" algn="l"/>
                          <a:tab pos="2135505" algn="r"/>
                        </a:tabLst>
                      </a:pPr>
                      <a:r>
                        <a:rPr lang="fa-IR" sz="1200">
                          <a:effectLst/>
                        </a:rPr>
                        <a:t>3- کاهش حداقل 100% تعداد دفعات نیاز به شستشوی مبدل</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15000"/>
                        </a:lnSpc>
                        <a:spcBef>
                          <a:spcPts val="1200"/>
                        </a:spcBef>
                        <a:spcAft>
                          <a:spcPts val="0"/>
                        </a:spcAft>
                      </a:pPr>
                      <a:r>
                        <a:rPr lang="en-US" sz="1200">
                          <a:effectLst/>
                        </a:rPr>
                        <a:t> </a:t>
                      </a:r>
                    </a:p>
                    <a:p>
                      <a:pPr marL="0" marR="0" algn="ctr">
                        <a:lnSpc>
                          <a:spcPct val="115000"/>
                        </a:lnSpc>
                        <a:spcBef>
                          <a:spcPts val="1200"/>
                        </a:spcBef>
                        <a:spcAft>
                          <a:spcPts val="0"/>
                        </a:spcAft>
                      </a:pPr>
                      <a:r>
                        <a:rPr lang="fa-IR" sz="1200">
                          <a:effectLst/>
                        </a:rPr>
                        <a:t>1397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fa-IR" sz="1200">
                          <a:effectLst/>
                        </a:rPr>
                        <a:t>پالایشگاههای پنجم و ششم پارس جنوبی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0"/>
                        </a:spcBef>
                        <a:spcAft>
                          <a:spcPts val="0"/>
                        </a:spcAft>
                      </a:pPr>
                      <a:r>
                        <a:rPr lang="en-US" sz="1200">
                          <a:effectLst/>
                        </a:rPr>
                        <a:t> </a:t>
                      </a:r>
                    </a:p>
                    <a:p>
                      <a:pPr marL="0" marR="0" algn="ctr" rtl="1">
                        <a:lnSpc>
                          <a:spcPct val="150000"/>
                        </a:lnSpc>
                        <a:spcBef>
                          <a:spcPts val="0"/>
                        </a:spcBef>
                        <a:spcAft>
                          <a:spcPts val="0"/>
                        </a:spcAft>
                      </a:pPr>
                      <a:r>
                        <a:rPr lang="fa-IR" sz="1200">
                          <a:effectLst/>
                        </a:rPr>
                        <a:t>ریبویلر برج تثبیت میعانات</a:t>
                      </a:r>
                      <a:endParaRPr lang="en-US" sz="1200">
                        <a:effectLst/>
                      </a:endParaRPr>
                    </a:p>
                    <a:p>
                      <a:pPr marL="0" marR="0" algn="ctr" rtl="1">
                        <a:lnSpc>
                          <a:spcPct val="150000"/>
                        </a:lnSpc>
                        <a:spcBef>
                          <a:spcPts val="0"/>
                        </a:spcBef>
                        <a:spcAft>
                          <a:spcPts val="0"/>
                        </a:spcAft>
                      </a:pPr>
                      <a:r>
                        <a:rPr lang="fa-IR" sz="1200">
                          <a:effectLst/>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en-US" sz="1200">
                          <a:effectLst/>
                        </a:rPr>
                        <a:t> </a:t>
                      </a:r>
                    </a:p>
                    <a:p>
                      <a:pPr marL="0" marR="0" algn="ctr">
                        <a:lnSpc>
                          <a:spcPct val="150000"/>
                        </a:lnSpc>
                        <a:spcBef>
                          <a:spcPts val="1200"/>
                        </a:spcBef>
                        <a:spcAft>
                          <a:spcPts val="0"/>
                        </a:spcAft>
                      </a:pPr>
                      <a:r>
                        <a:rPr lang="fa-IR" sz="1200">
                          <a:effectLst/>
                        </a:rPr>
                        <a:t>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extLst>
                  <a:ext uri="{0D108BD9-81ED-4DB2-BD59-A6C34878D82A}">
                    <a16:rowId xmlns:a16="http://schemas.microsoft.com/office/drawing/2014/main" val="3945551811"/>
                  </a:ext>
                </a:extLst>
              </a:tr>
              <a:tr h="1155672">
                <a:tc>
                  <a:txBody>
                    <a:bodyPr/>
                    <a:lstStyle/>
                    <a:p>
                      <a:pPr marL="0" marR="0" algn="ctr" rtl="1">
                        <a:lnSpc>
                          <a:spcPct val="115000"/>
                        </a:lnSpc>
                        <a:spcBef>
                          <a:spcPts val="1200"/>
                        </a:spcBef>
                        <a:spcAft>
                          <a:spcPts val="0"/>
                        </a:spcAft>
                        <a:tabLst>
                          <a:tab pos="186055" algn="l"/>
                          <a:tab pos="2135505" algn="r"/>
                        </a:tabLst>
                      </a:pPr>
                      <a:r>
                        <a:rPr lang="fa-IR" sz="1200">
                          <a:effectLst/>
                        </a:rPr>
                        <a:t>1-افزایش حداقل 10%تولید محصول واحد</a:t>
                      </a:r>
                      <a:endParaRPr lang="en-US" sz="1200">
                        <a:effectLst/>
                      </a:endParaRPr>
                    </a:p>
                    <a:p>
                      <a:pPr marL="0" marR="0" algn="ctr">
                        <a:lnSpc>
                          <a:spcPct val="115000"/>
                        </a:lnSpc>
                        <a:spcBef>
                          <a:spcPts val="1200"/>
                        </a:spcBef>
                        <a:spcAft>
                          <a:spcPts val="0"/>
                        </a:spcAft>
                      </a:pPr>
                      <a:r>
                        <a:rPr lang="fa-IR" sz="1200">
                          <a:effectLst/>
                        </a:rPr>
                        <a:t>2-کاهش حداقل 5% مصرف انرژی واحد</a:t>
                      </a:r>
                      <a:endParaRPr lang="en-US" sz="1200">
                        <a:effectLst/>
                      </a:endParaRPr>
                    </a:p>
                    <a:p>
                      <a:pPr marL="0" marR="0" algn="ctr">
                        <a:lnSpc>
                          <a:spcPct val="150000"/>
                        </a:lnSpc>
                        <a:spcBef>
                          <a:spcPts val="1200"/>
                        </a:spcBef>
                        <a:spcAft>
                          <a:spcPts val="0"/>
                        </a:spcAft>
                      </a:pPr>
                      <a:r>
                        <a:rPr lang="fa-IR" sz="1200">
                          <a:effectLst/>
                        </a:rPr>
                        <a:t>3- کاهش حداقل 100% تعداد دفعات نیاز به شستشوی مبدل</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1200"/>
                        </a:spcBef>
                        <a:spcAft>
                          <a:spcPts val="0"/>
                        </a:spcAft>
                      </a:pPr>
                      <a:r>
                        <a:rPr lang="fa-IR" sz="1200">
                          <a:effectLst/>
                        </a:rPr>
                        <a:t>1398</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fa-IR" sz="1200">
                          <a:effectLst/>
                        </a:rPr>
                        <a:t>پالایشگاه دهم پارس جنوبی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0"/>
                        </a:spcBef>
                        <a:spcAft>
                          <a:spcPts val="0"/>
                        </a:spcAft>
                      </a:pPr>
                      <a:r>
                        <a:rPr lang="fa-IR" sz="1200">
                          <a:effectLst/>
                        </a:rPr>
                        <a:t> </a:t>
                      </a:r>
                      <a:endParaRPr lang="en-US" sz="1200">
                        <a:effectLst/>
                      </a:endParaRPr>
                    </a:p>
                    <a:p>
                      <a:pPr marL="0" marR="0" algn="ctr" rtl="1">
                        <a:lnSpc>
                          <a:spcPct val="150000"/>
                        </a:lnSpc>
                        <a:spcBef>
                          <a:spcPts val="0"/>
                        </a:spcBef>
                        <a:spcAft>
                          <a:spcPts val="0"/>
                        </a:spcAft>
                      </a:pPr>
                      <a:r>
                        <a:rPr lang="fa-IR" sz="1200">
                          <a:effectLst/>
                        </a:rPr>
                        <a:t>          ریبویلر واحد 102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1200"/>
                        </a:spcBef>
                        <a:spcAft>
                          <a:spcPts val="0"/>
                        </a:spcAft>
                      </a:pPr>
                      <a:r>
                        <a:rPr lang="fa-IR" sz="1200">
                          <a:effectLst/>
                        </a:rPr>
                        <a:t>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extLst>
                  <a:ext uri="{0D108BD9-81ED-4DB2-BD59-A6C34878D82A}">
                    <a16:rowId xmlns:a16="http://schemas.microsoft.com/office/drawing/2014/main" val="3789745063"/>
                  </a:ext>
                </a:extLst>
              </a:tr>
              <a:tr h="1172849">
                <a:tc>
                  <a:txBody>
                    <a:bodyPr/>
                    <a:lstStyle/>
                    <a:p>
                      <a:pPr marL="0" marR="0" algn="ctr" rtl="1">
                        <a:lnSpc>
                          <a:spcPct val="115000"/>
                        </a:lnSpc>
                        <a:spcBef>
                          <a:spcPts val="1200"/>
                        </a:spcBef>
                        <a:spcAft>
                          <a:spcPts val="0"/>
                        </a:spcAft>
                        <a:tabLst>
                          <a:tab pos="186055" algn="l"/>
                          <a:tab pos="2135505" algn="r"/>
                        </a:tabLst>
                      </a:pPr>
                      <a:r>
                        <a:rPr lang="fa-IR" sz="1200">
                          <a:effectLst/>
                        </a:rPr>
                        <a:t>1-افزایش حداقل 10%تولید محصول واحد</a:t>
                      </a:r>
                      <a:endParaRPr lang="en-US" sz="1200">
                        <a:effectLst/>
                      </a:endParaRPr>
                    </a:p>
                    <a:p>
                      <a:pPr marL="0" marR="0" algn="ctr">
                        <a:lnSpc>
                          <a:spcPct val="115000"/>
                        </a:lnSpc>
                        <a:spcBef>
                          <a:spcPts val="1200"/>
                        </a:spcBef>
                        <a:spcAft>
                          <a:spcPts val="0"/>
                        </a:spcAft>
                      </a:pPr>
                      <a:r>
                        <a:rPr lang="fa-IR" sz="1200">
                          <a:effectLst/>
                        </a:rPr>
                        <a:t>2-کاهش حداقل 5% مصرف انرژی واحد</a:t>
                      </a:r>
                      <a:endParaRPr lang="en-US" sz="1200">
                        <a:effectLst/>
                      </a:endParaRPr>
                    </a:p>
                    <a:p>
                      <a:pPr marL="0" marR="0" algn="ctr">
                        <a:lnSpc>
                          <a:spcPct val="150000"/>
                        </a:lnSpc>
                        <a:spcBef>
                          <a:spcPts val="1200"/>
                        </a:spcBef>
                        <a:spcAft>
                          <a:spcPts val="0"/>
                        </a:spcAft>
                      </a:pPr>
                      <a:r>
                        <a:rPr lang="fa-IR" sz="1200">
                          <a:effectLst/>
                        </a:rPr>
                        <a:t>3- کاهش حداقل 100% تعداد دفعات نیاز به شستشوی مبدل</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en-US" sz="1200">
                          <a:effectLst/>
                        </a:rPr>
                        <a:t> </a:t>
                      </a:r>
                    </a:p>
                    <a:p>
                      <a:pPr marL="0" marR="0" algn="ctr">
                        <a:lnSpc>
                          <a:spcPct val="150000"/>
                        </a:lnSpc>
                        <a:spcBef>
                          <a:spcPts val="1200"/>
                        </a:spcBef>
                        <a:spcAft>
                          <a:spcPts val="0"/>
                        </a:spcAft>
                      </a:pPr>
                      <a:r>
                        <a:rPr lang="fa-IR" sz="1200">
                          <a:effectLst/>
                        </a:rPr>
                        <a:t>1398</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15000"/>
                        </a:lnSpc>
                        <a:spcBef>
                          <a:spcPts val="1200"/>
                        </a:spcBef>
                        <a:spcAft>
                          <a:spcPts val="0"/>
                        </a:spcAft>
                      </a:pPr>
                      <a:r>
                        <a:rPr lang="en-US" sz="1200">
                          <a:effectLst/>
                        </a:rPr>
                        <a:t> </a:t>
                      </a:r>
                    </a:p>
                    <a:p>
                      <a:pPr marL="0" marR="0" algn="ctr">
                        <a:lnSpc>
                          <a:spcPct val="115000"/>
                        </a:lnSpc>
                        <a:spcBef>
                          <a:spcPts val="1200"/>
                        </a:spcBef>
                        <a:spcAft>
                          <a:spcPts val="0"/>
                        </a:spcAft>
                      </a:pPr>
                      <a:r>
                        <a:rPr lang="fa-IR" sz="1200">
                          <a:effectLst/>
                        </a:rPr>
                        <a:t>پالایشگاه پنجم</a:t>
                      </a:r>
                      <a:endParaRPr lang="en-US" sz="1200">
                        <a:effectLst/>
                      </a:endParaRPr>
                    </a:p>
                    <a:p>
                      <a:pPr marL="0" marR="0" algn="ctr">
                        <a:lnSpc>
                          <a:spcPct val="115000"/>
                        </a:lnSpc>
                        <a:spcBef>
                          <a:spcPts val="1200"/>
                        </a:spcBef>
                        <a:spcAft>
                          <a:spcPts val="0"/>
                        </a:spcAft>
                      </a:pPr>
                      <a:r>
                        <a:rPr lang="fa-IR" sz="1200">
                          <a:effectLst/>
                        </a:rPr>
                        <a:t>پارس جنوبی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0"/>
                        </a:spcBef>
                        <a:spcAft>
                          <a:spcPts val="0"/>
                        </a:spcAft>
                      </a:pPr>
                      <a:r>
                        <a:rPr lang="fa-IR" sz="1200">
                          <a:effectLst/>
                        </a:rPr>
                        <a:t> </a:t>
                      </a:r>
                      <a:endParaRPr lang="en-US" sz="1200">
                        <a:effectLst/>
                      </a:endParaRPr>
                    </a:p>
                    <a:p>
                      <a:pPr marL="0" marR="0" algn="ctr" rtl="1">
                        <a:lnSpc>
                          <a:spcPct val="150000"/>
                        </a:lnSpc>
                        <a:spcBef>
                          <a:spcPts val="0"/>
                        </a:spcBef>
                        <a:spcAft>
                          <a:spcPts val="0"/>
                        </a:spcAft>
                      </a:pPr>
                      <a:r>
                        <a:rPr lang="fa-IR" sz="1200">
                          <a:effectLst/>
                        </a:rPr>
                        <a:t>  </a:t>
                      </a:r>
                      <a:endParaRPr lang="en-US" sz="1200">
                        <a:effectLst/>
                      </a:endParaRPr>
                    </a:p>
                    <a:p>
                      <a:pPr marL="0" marR="0" algn="ctr" rtl="1">
                        <a:lnSpc>
                          <a:spcPct val="150000"/>
                        </a:lnSpc>
                        <a:spcBef>
                          <a:spcPts val="0"/>
                        </a:spcBef>
                        <a:spcAft>
                          <a:spcPts val="0"/>
                        </a:spcAft>
                      </a:pPr>
                      <a:r>
                        <a:rPr lang="fa-IR" sz="1200">
                          <a:effectLst/>
                        </a:rPr>
                        <a:t>آب شیرین کن تبخیری (</a:t>
                      </a:r>
                      <a:r>
                        <a:rPr lang="en-US" sz="1200">
                          <a:effectLst/>
                        </a:rPr>
                        <a:t>MED</a:t>
                      </a:r>
                      <a:r>
                        <a:rPr lang="fa-IR" sz="1200">
                          <a:effectLst/>
                        </a:rPr>
                        <a:t>)</a:t>
                      </a:r>
                      <a:endParaRPr lang="en-US" sz="1200">
                        <a:effectLst/>
                      </a:endParaRPr>
                    </a:p>
                    <a:p>
                      <a:pPr marL="0" marR="0" algn="ctr">
                        <a:lnSpc>
                          <a:spcPct val="150000"/>
                        </a:lnSpc>
                        <a:spcBef>
                          <a:spcPts val="120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1200"/>
                        </a:spcBef>
                        <a:spcAft>
                          <a:spcPts val="0"/>
                        </a:spcAft>
                      </a:pPr>
                      <a:r>
                        <a:rPr lang="fa-IR" sz="1200">
                          <a:effectLst/>
                        </a:rPr>
                        <a:t>8</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extLst>
                  <a:ext uri="{0D108BD9-81ED-4DB2-BD59-A6C34878D82A}">
                    <a16:rowId xmlns:a16="http://schemas.microsoft.com/office/drawing/2014/main" val="2845290884"/>
                  </a:ext>
                </a:extLst>
              </a:tr>
              <a:tr h="1051677">
                <a:tc>
                  <a:txBody>
                    <a:bodyPr/>
                    <a:lstStyle/>
                    <a:p>
                      <a:pPr marL="0" marR="0" algn="ctr" rtl="1">
                        <a:lnSpc>
                          <a:spcPct val="115000"/>
                        </a:lnSpc>
                        <a:spcBef>
                          <a:spcPts val="1200"/>
                        </a:spcBef>
                        <a:spcAft>
                          <a:spcPts val="0"/>
                        </a:spcAft>
                        <a:tabLst>
                          <a:tab pos="186055" algn="l"/>
                          <a:tab pos="2135505" algn="r"/>
                        </a:tabLst>
                      </a:pPr>
                      <a:r>
                        <a:rPr lang="fa-IR" sz="1200">
                          <a:effectLst/>
                        </a:rPr>
                        <a:t>1-افزایش حداقل 10%تولید محصول واحد</a:t>
                      </a:r>
                      <a:endParaRPr lang="en-US" sz="1200">
                        <a:effectLst/>
                      </a:endParaRPr>
                    </a:p>
                    <a:p>
                      <a:pPr marL="0" marR="0" algn="ctr">
                        <a:lnSpc>
                          <a:spcPct val="115000"/>
                        </a:lnSpc>
                        <a:spcBef>
                          <a:spcPts val="1200"/>
                        </a:spcBef>
                        <a:spcAft>
                          <a:spcPts val="0"/>
                        </a:spcAft>
                      </a:pPr>
                      <a:r>
                        <a:rPr lang="fa-IR" sz="1200">
                          <a:effectLst/>
                        </a:rPr>
                        <a:t>2-کاهش حداقل 5% مصرف انرژی واحد</a:t>
                      </a:r>
                      <a:endParaRPr lang="en-US" sz="1200">
                        <a:effectLst/>
                      </a:endParaRPr>
                    </a:p>
                    <a:p>
                      <a:pPr marL="0" marR="0" algn="ctr" rtl="1">
                        <a:lnSpc>
                          <a:spcPct val="115000"/>
                        </a:lnSpc>
                        <a:spcBef>
                          <a:spcPts val="1200"/>
                        </a:spcBef>
                        <a:spcAft>
                          <a:spcPts val="0"/>
                        </a:spcAft>
                        <a:tabLst>
                          <a:tab pos="186055" algn="l"/>
                          <a:tab pos="2135505" algn="r"/>
                        </a:tabLst>
                      </a:pPr>
                      <a:r>
                        <a:rPr lang="fa-IR" sz="1200">
                          <a:effectLst/>
                        </a:rPr>
                        <a:t>3- کاهش حداقل 100% تعداد دفعات نیاز به شستشوی مبدل</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en-US" sz="1200">
                          <a:effectLst/>
                        </a:rPr>
                        <a:t> </a:t>
                      </a:r>
                    </a:p>
                    <a:p>
                      <a:pPr marL="0" marR="0" algn="ctr">
                        <a:lnSpc>
                          <a:spcPct val="150000"/>
                        </a:lnSpc>
                        <a:spcBef>
                          <a:spcPts val="1200"/>
                        </a:spcBef>
                        <a:spcAft>
                          <a:spcPts val="0"/>
                        </a:spcAft>
                      </a:pPr>
                      <a:r>
                        <a:rPr lang="en-US" sz="1200">
                          <a:effectLst/>
                        </a:rPr>
                        <a:t>  </a:t>
                      </a:r>
                      <a:r>
                        <a:rPr lang="fa-IR" sz="1200">
                          <a:effectLst/>
                        </a:rPr>
                        <a:t>1397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15000"/>
                        </a:lnSpc>
                        <a:spcBef>
                          <a:spcPts val="1200"/>
                        </a:spcBef>
                        <a:spcAft>
                          <a:spcPts val="0"/>
                        </a:spcAft>
                      </a:pPr>
                      <a:r>
                        <a:rPr lang="fa-IR" sz="1200">
                          <a:effectLst/>
                        </a:rPr>
                        <a:t>پالایشگاه سوم پارس جنوبی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0"/>
                        </a:spcBef>
                        <a:spcAft>
                          <a:spcPts val="0"/>
                        </a:spcAft>
                      </a:pPr>
                      <a:r>
                        <a:rPr lang="fa-IR" sz="1200">
                          <a:effectLst/>
                        </a:rPr>
                        <a:t> </a:t>
                      </a:r>
                      <a:endParaRPr lang="en-US" sz="1200">
                        <a:effectLst/>
                      </a:endParaRPr>
                    </a:p>
                    <a:p>
                      <a:pPr marL="0" marR="0" algn="ctr" rtl="1">
                        <a:lnSpc>
                          <a:spcPct val="150000"/>
                        </a:lnSpc>
                        <a:spcBef>
                          <a:spcPts val="0"/>
                        </a:spcBef>
                        <a:spcAft>
                          <a:spcPts val="0"/>
                        </a:spcAft>
                      </a:pPr>
                      <a:r>
                        <a:rPr lang="fa-IR" sz="1200">
                          <a:effectLst/>
                        </a:rPr>
                        <a:t>    مبدل پلیت تایپ آمین-آمین</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fa-IR" sz="1200">
                          <a:effectLst/>
                        </a:rPr>
                        <a:t>9</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extLst>
                  <a:ext uri="{0D108BD9-81ED-4DB2-BD59-A6C34878D82A}">
                    <a16:rowId xmlns:a16="http://schemas.microsoft.com/office/drawing/2014/main" val="2633955361"/>
                  </a:ext>
                </a:extLst>
              </a:tr>
              <a:tr h="878353">
                <a:tc>
                  <a:txBody>
                    <a:bodyPr/>
                    <a:lstStyle/>
                    <a:p>
                      <a:pPr marL="0" marR="0" algn="ctr">
                        <a:lnSpc>
                          <a:spcPct val="150000"/>
                        </a:lnSpc>
                        <a:spcBef>
                          <a:spcPts val="1200"/>
                        </a:spcBef>
                        <a:spcAft>
                          <a:spcPts val="0"/>
                        </a:spcAft>
                      </a:pPr>
                      <a:r>
                        <a:rPr lang="fa-IR" sz="1200">
                          <a:effectLst/>
                        </a:rPr>
                        <a:t>1-بهبود 23 میلیمتری خلاء کندانسور </a:t>
                      </a:r>
                      <a:endParaRPr lang="en-US" sz="1200">
                        <a:effectLst/>
                      </a:endParaRPr>
                    </a:p>
                    <a:p>
                      <a:pPr marL="0" marR="0" algn="ctr">
                        <a:lnSpc>
                          <a:spcPct val="150000"/>
                        </a:lnSpc>
                        <a:spcBef>
                          <a:spcPts val="1200"/>
                        </a:spcBef>
                        <a:spcAft>
                          <a:spcPts val="0"/>
                        </a:spcAft>
                      </a:pPr>
                      <a:r>
                        <a:rPr lang="fa-IR" sz="1200">
                          <a:effectLst/>
                        </a:rPr>
                        <a:t>2-افزایش 2 درجه آب کولینگ خروجی از کندانسور</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fa-IR" sz="1200">
                          <a:effectLst/>
                        </a:rPr>
                        <a:t>1396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fa-IR" sz="1200">
                          <a:effectLst/>
                        </a:rPr>
                        <a:t>نیروگاه طرشت</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1200"/>
                        </a:spcBef>
                        <a:spcAft>
                          <a:spcPts val="0"/>
                        </a:spcAft>
                      </a:pPr>
                      <a:r>
                        <a:rPr lang="fa-IR" sz="1200">
                          <a:effectLst/>
                        </a:rPr>
                        <a:t>بهبود خلاء کندانسور </a:t>
                      </a:r>
                      <a:r>
                        <a:rPr lang="en-US" sz="1200">
                          <a:effectLst/>
                        </a:rPr>
                        <a:t>Steam Turbin</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1200"/>
                        </a:spcBef>
                        <a:spcAft>
                          <a:spcPts val="0"/>
                        </a:spcAft>
                      </a:pPr>
                      <a:r>
                        <a:rPr lang="fa-IR" sz="1200">
                          <a:effectLst/>
                        </a:rPr>
                        <a:t>10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extLst>
                  <a:ext uri="{0D108BD9-81ED-4DB2-BD59-A6C34878D82A}">
                    <a16:rowId xmlns:a16="http://schemas.microsoft.com/office/drawing/2014/main" val="1002166783"/>
                  </a:ext>
                </a:extLst>
              </a:tr>
              <a:tr h="714932">
                <a:tc>
                  <a:txBody>
                    <a:bodyPr/>
                    <a:lstStyle/>
                    <a:p>
                      <a:pPr marL="0" marR="0" algn="ctr" rtl="1">
                        <a:lnSpc>
                          <a:spcPct val="115000"/>
                        </a:lnSpc>
                        <a:spcBef>
                          <a:spcPts val="1200"/>
                        </a:spcBef>
                        <a:spcAft>
                          <a:spcPts val="0"/>
                        </a:spcAft>
                      </a:pPr>
                      <a:r>
                        <a:rPr lang="fa-IR" sz="1200">
                          <a:effectLst/>
                        </a:rPr>
                        <a:t>1-خنک شدن 2-5 درجه ای روغن توربین </a:t>
                      </a:r>
                      <a:endParaRPr lang="en-US" sz="1200">
                        <a:effectLst/>
                      </a:endParaRPr>
                    </a:p>
                    <a:p>
                      <a:pPr marL="0" marR="0" algn="ctr">
                        <a:lnSpc>
                          <a:spcPct val="115000"/>
                        </a:lnSpc>
                        <a:spcBef>
                          <a:spcPts val="1200"/>
                        </a:spcBef>
                        <a:spcAft>
                          <a:spcPts val="0"/>
                        </a:spcAft>
                      </a:pPr>
                      <a:r>
                        <a:rPr lang="fa-IR" sz="1200">
                          <a:effectLst/>
                        </a:rPr>
                        <a:t>2- کاهش 70 درصدی پاشش آب بر روی فین فن کولر ها</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1200"/>
                        </a:spcBef>
                        <a:spcAft>
                          <a:spcPts val="0"/>
                        </a:spcAft>
                      </a:pPr>
                      <a:r>
                        <a:rPr lang="fa-IR" sz="1200">
                          <a:effectLst/>
                        </a:rPr>
                        <a:t>1394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fa-IR" sz="1200">
                          <a:effectLst/>
                        </a:rPr>
                        <a:t>نیروگاه های طرشت وکهنوج</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fa-IR" sz="1200">
                          <a:effectLst/>
                        </a:rPr>
                        <a:t>کولر روغن یاتاقان توربین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en-US" sz="1200">
                          <a:effectLst/>
                        </a:rPr>
                        <a:t>1</a:t>
                      </a:r>
                      <a:r>
                        <a:rPr lang="fa-IR" sz="1200">
                          <a:effectLst/>
                        </a:rPr>
                        <a:t>1</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extLst>
                  <a:ext uri="{0D108BD9-81ED-4DB2-BD59-A6C34878D82A}">
                    <a16:rowId xmlns:a16="http://schemas.microsoft.com/office/drawing/2014/main" val="705455668"/>
                  </a:ext>
                </a:extLst>
              </a:tr>
              <a:tr h="832840">
                <a:tc>
                  <a:txBody>
                    <a:bodyPr/>
                    <a:lstStyle/>
                    <a:p>
                      <a:pPr marL="0" marR="0" algn="ctr" rtl="1">
                        <a:lnSpc>
                          <a:spcPct val="115000"/>
                        </a:lnSpc>
                        <a:spcBef>
                          <a:spcPts val="1200"/>
                        </a:spcBef>
                        <a:spcAft>
                          <a:spcPts val="1000"/>
                        </a:spcAft>
                        <a:tabLst>
                          <a:tab pos="186055" algn="l"/>
                          <a:tab pos="2135505" algn="r"/>
                        </a:tabLst>
                      </a:pPr>
                      <a:r>
                        <a:rPr lang="fa-IR" sz="1200" dirty="0">
                          <a:effectLst/>
                        </a:rPr>
                        <a:t>1-افزایش 4%تولید ژنراتور از طریق کاهش دمای هسته ژنراتور</a:t>
                      </a:r>
                      <a:endParaRPr lang="en-US" sz="1200" dirty="0">
                        <a:effectLst/>
                      </a:endParaRPr>
                    </a:p>
                    <a:p>
                      <a:pPr marL="0" marR="0" algn="ctr" rtl="1">
                        <a:lnSpc>
                          <a:spcPct val="115000"/>
                        </a:lnSpc>
                        <a:spcBef>
                          <a:spcPts val="1200"/>
                        </a:spcBef>
                        <a:spcAft>
                          <a:spcPts val="0"/>
                        </a:spcAft>
                        <a:tabLst>
                          <a:tab pos="186055" algn="l"/>
                          <a:tab pos="2135505" algn="r"/>
                        </a:tabLst>
                      </a:pPr>
                      <a:r>
                        <a:rPr lang="fa-IR" sz="1200" dirty="0">
                          <a:effectLst/>
                        </a:rPr>
                        <a:t>2- جلوگیری از آلارم وتریپ واحد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15000"/>
                        </a:lnSpc>
                        <a:spcBef>
                          <a:spcPts val="1200"/>
                        </a:spcBef>
                        <a:spcAft>
                          <a:spcPts val="0"/>
                        </a:spcAft>
                      </a:pPr>
                      <a:r>
                        <a:rPr lang="fa-IR" sz="1200" dirty="0">
                          <a:effectLst/>
                        </a:rPr>
                        <a:t>1386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15000"/>
                        </a:lnSpc>
                        <a:spcBef>
                          <a:spcPts val="1200"/>
                        </a:spcBef>
                        <a:spcAft>
                          <a:spcPts val="0"/>
                        </a:spcAft>
                      </a:pPr>
                      <a:r>
                        <a:rPr lang="fa-IR" sz="1200" dirty="0">
                          <a:effectLst/>
                        </a:rPr>
                        <a:t>نیروگاه خرمشهر</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rtl="1">
                        <a:lnSpc>
                          <a:spcPct val="150000"/>
                        </a:lnSpc>
                        <a:spcBef>
                          <a:spcPts val="0"/>
                        </a:spcBef>
                        <a:spcAft>
                          <a:spcPts val="0"/>
                        </a:spcAft>
                      </a:pPr>
                      <a:r>
                        <a:rPr lang="fa-IR" sz="1200" dirty="0">
                          <a:effectLst/>
                        </a:rPr>
                        <a:t> </a:t>
                      </a:r>
                      <a:endParaRPr lang="en-US" sz="1200" dirty="0">
                        <a:effectLst/>
                      </a:endParaRPr>
                    </a:p>
                    <a:p>
                      <a:pPr marL="0" marR="0" algn="ctr" rtl="1">
                        <a:lnSpc>
                          <a:spcPct val="150000"/>
                        </a:lnSpc>
                        <a:spcBef>
                          <a:spcPts val="0"/>
                        </a:spcBef>
                        <a:spcAft>
                          <a:spcPts val="0"/>
                        </a:spcAft>
                      </a:pPr>
                      <a:r>
                        <a:rPr lang="fa-IR" sz="1200" dirty="0">
                          <a:effectLst/>
                        </a:rPr>
                        <a:t>بهبود خنک کاری کولر ژنراتور </a:t>
                      </a:r>
                      <a:r>
                        <a:rPr lang="en-US" sz="1200" dirty="0">
                          <a:effectLst/>
                        </a:rPr>
                        <a:t> V94.2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tc>
                  <a:txBody>
                    <a:bodyPr/>
                    <a:lstStyle/>
                    <a:p>
                      <a:pPr marL="0" marR="0" algn="ctr">
                        <a:lnSpc>
                          <a:spcPct val="150000"/>
                        </a:lnSpc>
                        <a:spcBef>
                          <a:spcPts val="1200"/>
                        </a:spcBef>
                        <a:spcAft>
                          <a:spcPts val="0"/>
                        </a:spcAft>
                      </a:pPr>
                      <a:r>
                        <a:rPr lang="fa-IR" sz="1200" dirty="0">
                          <a:effectLst/>
                        </a:rPr>
                        <a:t>12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42125" marR="42125" marT="0" marB="0"/>
                </a:tc>
                <a:extLst>
                  <a:ext uri="{0D108BD9-81ED-4DB2-BD59-A6C34878D82A}">
                    <a16:rowId xmlns:a16="http://schemas.microsoft.com/office/drawing/2014/main" val="1689113957"/>
                  </a:ext>
                </a:extLst>
              </a:tr>
            </a:tbl>
          </a:graphicData>
        </a:graphic>
      </p:graphicFrame>
    </p:spTree>
    <p:extLst>
      <p:ext uri="{BB962C8B-B14F-4D97-AF65-F5344CB8AC3E}">
        <p14:creationId xmlns:p14="http://schemas.microsoft.com/office/powerpoint/2010/main" val="2442639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EB45AB1-BDC9-0681-973F-44CC9A18D1DC}"/>
              </a:ext>
            </a:extLst>
          </p:cNvPr>
          <p:cNvGraphicFramePr>
            <a:graphicFrameLocks noGrp="1"/>
          </p:cNvGraphicFramePr>
          <p:nvPr>
            <p:extLst>
              <p:ext uri="{D42A27DB-BD31-4B8C-83A1-F6EECF244321}">
                <p14:modId xmlns:p14="http://schemas.microsoft.com/office/powerpoint/2010/main" val="2020709967"/>
              </p:ext>
            </p:extLst>
          </p:nvPr>
        </p:nvGraphicFramePr>
        <p:xfrm>
          <a:off x="1" y="533400"/>
          <a:ext cx="9144000" cy="6838994"/>
        </p:xfrm>
        <a:graphic>
          <a:graphicData uri="http://schemas.openxmlformats.org/drawingml/2006/table">
            <a:tbl>
              <a:tblPr firstRow="1" firstCol="1" bandRow="1">
                <a:tableStyleId>{5C22544A-7EE6-4342-B048-85BDC9FD1C3A}</a:tableStyleId>
              </a:tblPr>
              <a:tblGrid>
                <a:gridCol w="3733799">
                  <a:extLst>
                    <a:ext uri="{9D8B030D-6E8A-4147-A177-3AD203B41FA5}">
                      <a16:colId xmlns:a16="http://schemas.microsoft.com/office/drawing/2014/main" val="2147541972"/>
                    </a:ext>
                  </a:extLst>
                </a:gridCol>
                <a:gridCol w="501367">
                  <a:extLst>
                    <a:ext uri="{9D8B030D-6E8A-4147-A177-3AD203B41FA5}">
                      <a16:colId xmlns:a16="http://schemas.microsoft.com/office/drawing/2014/main" val="4158044800"/>
                    </a:ext>
                  </a:extLst>
                </a:gridCol>
                <a:gridCol w="1288923">
                  <a:extLst>
                    <a:ext uri="{9D8B030D-6E8A-4147-A177-3AD203B41FA5}">
                      <a16:colId xmlns:a16="http://schemas.microsoft.com/office/drawing/2014/main" val="3982360876"/>
                    </a:ext>
                  </a:extLst>
                </a:gridCol>
                <a:gridCol w="3007484">
                  <a:extLst>
                    <a:ext uri="{9D8B030D-6E8A-4147-A177-3AD203B41FA5}">
                      <a16:colId xmlns:a16="http://schemas.microsoft.com/office/drawing/2014/main" val="3028231094"/>
                    </a:ext>
                  </a:extLst>
                </a:gridCol>
                <a:gridCol w="612427">
                  <a:extLst>
                    <a:ext uri="{9D8B030D-6E8A-4147-A177-3AD203B41FA5}">
                      <a16:colId xmlns:a16="http://schemas.microsoft.com/office/drawing/2014/main" val="1526468242"/>
                    </a:ext>
                  </a:extLst>
                </a:gridCol>
              </a:tblGrid>
              <a:tr h="893090">
                <a:tc>
                  <a:txBody>
                    <a:bodyPr/>
                    <a:lstStyle/>
                    <a:p>
                      <a:pPr marL="0" marR="0" algn="ctr" rtl="1">
                        <a:lnSpc>
                          <a:spcPct val="107000"/>
                        </a:lnSpc>
                        <a:spcBef>
                          <a:spcPts val="1200"/>
                        </a:spcBef>
                        <a:spcAft>
                          <a:spcPts val="0"/>
                        </a:spcAft>
                        <a:tabLst>
                          <a:tab pos="186055" algn="l"/>
                          <a:tab pos="2135505" algn="r"/>
                        </a:tabLst>
                      </a:pPr>
                      <a:r>
                        <a:rPr lang="fa-IR" sz="1400" dirty="0">
                          <a:effectLst/>
                        </a:rPr>
                        <a:t>افزایش حداقل 5% تولید</a:t>
                      </a:r>
                      <a:endParaRPr lang="en-US" sz="1200" dirty="0">
                        <a:effectLst/>
                      </a:endParaRPr>
                    </a:p>
                    <a:p>
                      <a:pPr marL="0" marR="0" algn="ctr" rtl="1">
                        <a:lnSpc>
                          <a:spcPct val="107000"/>
                        </a:lnSpc>
                        <a:spcBef>
                          <a:spcPts val="1200"/>
                        </a:spcBef>
                        <a:spcAft>
                          <a:spcPts val="0"/>
                        </a:spcAft>
                        <a:tabLst>
                          <a:tab pos="186055" algn="l"/>
                          <a:tab pos="2135505" algn="r"/>
                        </a:tabLst>
                      </a:pPr>
                      <a:r>
                        <a:rPr lang="fa-IR" sz="1400" dirty="0">
                          <a:effectLst/>
                        </a:rPr>
                        <a:t>کاهش 10% مصرف انژی </a:t>
                      </a:r>
                      <a:endParaRPr lang="en-US" sz="1200" dirty="0">
                        <a:effectLst/>
                      </a:endParaRPr>
                    </a:p>
                    <a:p>
                      <a:pPr marL="0" marR="0" algn="ctr" rtl="1">
                        <a:lnSpc>
                          <a:spcPct val="107000"/>
                        </a:lnSpc>
                        <a:spcBef>
                          <a:spcPts val="1200"/>
                        </a:spcBef>
                        <a:spcAft>
                          <a:spcPts val="0"/>
                        </a:spcAft>
                        <a:tabLst>
                          <a:tab pos="186055" algn="l"/>
                          <a:tab pos="2135505" algn="r"/>
                        </a:tabLst>
                      </a:pPr>
                      <a:r>
                        <a:rPr lang="fa-IR" sz="1400" dirty="0">
                          <a:effectLst/>
                        </a:rPr>
                        <a:t>کاهش 30 % هزینه های تعمیرات ونگهداری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1390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مناطق نفت خیز جنوب</a:t>
                      </a:r>
                      <a:endParaRPr lang="en-US" sz="1200">
                        <a:effectLst/>
                      </a:endParaRPr>
                    </a:p>
                    <a:p>
                      <a:pPr marL="0" marR="0" algn="ctr">
                        <a:lnSpc>
                          <a:spcPct val="107000"/>
                        </a:lnSpc>
                        <a:spcBef>
                          <a:spcPts val="1200"/>
                        </a:spcBef>
                        <a:spcAft>
                          <a:spcPts val="0"/>
                        </a:spcAft>
                      </a:pPr>
                      <a:r>
                        <a:rPr lang="fa-IR" sz="1400">
                          <a:effectLst/>
                        </a:rPr>
                        <a:t>پیوست شماره</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50000"/>
                        </a:lnSpc>
                        <a:spcBef>
                          <a:spcPts val="0"/>
                        </a:spcBef>
                        <a:spcAft>
                          <a:spcPts val="800"/>
                        </a:spcAft>
                      </a:pPr>
                      <a:r>
                        <a:rPr lang="fa-IR" sz="1400">
                          <a:effectLst/>
                        </a:rPr>
                        <a:t>استفاده از نانوپوشش های افزایش دهنده انتقال حرارت وضد رسوب در مبدل های شیرین سازی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50000"/>
                        </a:lnSpc>
                        <a:spcBef>
                          <a:spcPts val="1200"/>
                        </a:spcBef>
                        <a:spcAft>
                          <a:spcPts val="0"/>
                        </a:spcAft>
                      </a:pPr>
                      <a:r>
                        <a:rPr lang="fa-IR" sz="1400">
                          <a:effectLst/>
                        </a:rPr>
                        <a:t>1</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extLst>
                  <a:ext uri="{0D108BD9-81ED-4DB2-BD59-A6C34878D82A}">
                    <a16:rowId xmlns:a16="http://schemas.microsoft.com/office/drawing/2014/main" val="2029091769"/>
                  </a:ext>
                </a:extLst>
              </a:tr>
              <a:tr h="423565">
                <a:tc>
                  <a:txBody>
                    <a:bodyPr/>
                    <a:lstStyle/>
                    <a:p>
                      <a:pPr marL="0" marR="0" algn="ctr" rtl="1">
                        <a:lnSpc>
                          <a:spcPct val="107000"/>
                        </a:lnSpc>
                        <a:spcBef>
                          <a:spcPts val="1200"/>
                        </a:spcBef>
                        <a:spcAft>
                          <a:spcPts val="0"/>
                        </a:spcAft>
                        <a:tabLst>
                          <a:tab pos="186055" algn="l"/>
                          <a:tab pos="2135505" algn="r"/>
                        </a:tabLst>
                      </a:pPr>
                      <a:r>
                        <a:rPr lang="fa-IR" sz="1400">
                          <a:effectLst/>
                        </a:rPr>
                        <a:t>کاهش 50 % هزینه های تمیز کاری خطوط انتقال نفت خام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طرح پیشنهادی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50000"/>
                        </a:lnSpc>
                        <a:spcBef>
                          <a:spcPts val="0"/>
                        </a:spcBef>
                        <a:spcAft>
                          <a:spcPts val="800"/>
                        </a:spcAft>
                      </a:pPr>
                      <a:r>
                        <a:rPr lang="fa-IR" sz="1400" dirty="0">
                          <a:effectLst/>
                        </a:rPr>
                        <a:t>تولید وبکار گیری نانو پوشش های ضد آسفالتن در خطوط انتقال نفت خام</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50000"/>
                        </a:lnSpc>
                        <a:spcBef>
                          <a:spcPts val="1200"/>
                        </a:spcBef>
                        <a:spcAft>
                          <a:spcPts val="0"/>
                        </a:spcAft>
                      </a:pPr>
                      <a:r>
                        <a:rPr lang="fa-IR" sz="1400">
                          <a:effectLst/>
                        </a:rPr>
                        <a:t>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extLst>
                  <a:ext uri="{0D108BD9-81ED-4DB2-BD59-A6C34878D82A}">
                    <a16:rowId xmlns:a16="http://schemas.microsoft.com/office/drawing/2014/main" val="1100001309"/>
                  </a:ext>
                </a:extLst>
              </a:tr>
              <a:tr h="942228">
                <a:tc>
                  <a:txBody>
                    <a:bodyPr/>
                    <a:lstStyle/>
                    <a:p>
                      <a:pPr marL="0" marR="0" algn="ctr" rtl="1">
                        <a:lnSpc>
                          <a:spcPct val="107000"/>
                        </a:lnSpc>
                        <a:spcBef>
                          <a:spcPts val="1200"/>
                        </a:spcBef>
                        <a:spcAft>
                          <a:spcPts val="0"/>
                        </a:spcAft>
                        <a:tabLst>
                          <a:tab pos="186055" algn="l"/>
                          <a:tab pos="2135505" algn="r"/>
                        </a:tabLst>
                      </a:pPr>
                      <a:r>
                        <a:rPr lang="fa-IR" sz="1400" dirty="0">
                          <a:effectLst/>
                        </a:rPr>
                        <a:t>کاهش 70 % خوردگی میکروبی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dirty="0">
                          <a:effectLst/>
                        </a:rPr>
                        <a:t>طرح پیشنهادی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50000"/>
                        </a:lnSpc>
                        <a:spcBef>
                          <a:spcPts val="0"/>
                        </a:spcBef>
                        <a:spcAft>
                          <a:spcPts val="800"/>
                        </a:spcAft>
                      </a:pPr>
                      <a:r>
                        <a:rPr lang="fa-IR" sz="1400" dirty="0">
                          <a:effectLst/>
                        </a:rPr>
                        <a:t>تولید وبکارگیری نانو پوشش های ضد خوردگی  میکروبی در مخازن نفتی  و خطوط اتش نشانی </a:t>
                      </a:r>
                      <a:endParaRPr lang="en-US" sz="1400" dirty="0">
                        <a:effectLst/>
                      </a:endParaRPr>
                    </a:p>
                  </a:txBody>
                  <a:tcPr marL="39690" marR="39690" marT="0" marB="0"/>
                </a:tc>
                <a:tc>
                  <a:txBody>
                    <a:bodyPr/>
                    <a:lstStyle/>
                    <a:p>
                      <a:pPr marL="0" marR="0" algn="ctr">
                        <a:lnSpc>
                          <a:spcPct val="150000"/>
                        </a:lnSpc>
                        <a:spcBef>
                          <a:spcPts val="1200"/>
                        </a:spcBef>
                        <a:spcAft>
                          <a:spcPts val="0"/>
                        </a:spcAft>
                      </a:pPr>
                      <a:r>
                        <a:rPr lang="fa-IR" sz="1400" dirty="0">
                          <a:effectLst/>
                        </a:rPr>
                        <a:t>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extLst>
                  <a:ext uri="{0D108BD9-81ED-4DB2-BD59-A6C34878D82A}">
                    <a16:rowId xmlns:a16="http://schemas.microsoft.com/office/drawing/2014/main" val="2534191949"/>
                  </a:ext>
                </a:extLst>
              </a:tr>
              <a:tr h="639390">
                <a:tc>
                  <a:txBody>
                    <a:bodyPr/>
                    <a:lstStyle/>
                    <a:p>
                      <a:pPr marL="0" marR="0" algn="ctr" rtl="1">
                        <a:lnSpc>
                          <a:spcPct val="107000"/>
                        </a:lnSpc>
                        <a:spcBef>
                          <a:spcPts val="1200"/>
                        </a:spcBef>
                        <a:spcAft>
                          <a:spcPts val="0"/>
                        </a:spcAft>
                        <a:tabLst>
                          <a:tab pos="186055" algn="l"/>
                          <a:tab pos="2135505" algn="r"/>
                        </a:tabLst>
                      </a:pPr>
                      <a:r>
                        <a:rPr lang="fa-IR" sz="1400">
                          <a:effectLst/>
                        </a:rPr>
                        <a:t>کاهش 100 %خسارات ناشی از فساد میکروبی گل حفاری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طرح پیشنهادی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50000"/>
                        </a:lnSpc>
                        <a:spcBef>
                          <a:spcPts val="0"/>
                        </a:spcBef>
                        <a:spcAft>
                          <a:spcPts val="800"/>
                        </a:spcAft>
                      </a:pPr>
                      <a:r>
                        <a:rPr lang="fa-IR" sz="1400">
                          <a:effectLst/>
                        </a:rPr>
                        <a:t>تولید وبکار گیری نانو بیوساید های صنعتی جهت استفاده در سیالات حفاری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50000"/>
                        </a:lnSpc>
                        <a:spcBef>
                          <a:spcPts val="1200"/>
                        </a:spcBef>
                        <a:spcAft>
                          <a:spcPts val="0"/>
                        </a:spcAft>
                      </a:pPr>
                      <a:r>
                        <a:rPr lang="fa-IR" sz="1400">
                          <a:effectLst/>
                        </a:rPr>
                        <a:t>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extLst>
                  <a:ext uri="{0D108BD9-81ED-4DB2-BD59-A6C34878D82A}">
                    <a16:rowId xmlns:a16="http://schemas.microsoft.com/office/drawing/2014/main" val="3666086574"/>
                  </a:ext>
                </a:extLst>
              </a:tr>
              <a:tr h="423565">
                <a:tc>
                  <a:txBody>
                    <a:bodyPr/>
                    <a:lstStyle/>
                    <a:p>
                      <a:pPr marL="0" marR="0" algn="ctr" rtl="1">
                        <a:lnSpc>
                          <a:spcPct val="107000"/>
                        </a:lnSpc>
                        <a:spcBef>
                          <a:spcPts val="1200"/>
                        </a:spcBef>
                        <a:spcAft>
                          <a:spcPts val="0"/>
                        </a:spcAft>
                        <a:tabLst>
                          <a:tab pos="186055" algn="l"/>
                          <a:tab pos="2135505" algn="r"/>
                        </a:tabLst>
                      </a:pPr>
                      <a:r>
                        <a:rPr lang="fa-IR" sz="1400">
                          <a:effectLst/>
                        </a:rPr>
                        <a:t>افزایش کیفیت آب تولیدی از نظر بار میکروبی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1385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شرکت آبساز</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50000"/>
                        </a:lnSpc>
                        <a:spcBef>
                          <a:spcPts val="0"/>
                        </a:spcBef>
                        <a:spcAft>
                          <a:spcPts val="800"/>
                        </a:spcAft>
                      </a:pPr>
                      <a:r>
                        <a:rPr lang="fa-IR" sz="1400">
                          <a:effectLst/>
                        </a:rPr>
                        <a:t>نانو بایو ساید های صنعتی جهت </a:t>
                      </a:r>
                      <a:r>
                        <a:rPr lang="en-US" sz="1400">
                          <a:effectLst/>
                        </a:rPr>
                        <a:t>CIP</a:t>
                      </a:r>
                      <a:r>
                        <a:rPr lang="fa-IR" sz="1400">
                          <a:effectLst/>
                        </a:rPr>
                        <a:t> فیلترهای </a:t>
                      </a:r>
                      <a:r>
                        <a:rPr lang="en-US" sz="1400">
                          <a:effectLst/>
                        </a:rPr>
                        <a:t>RO</a:t>
                      </a:r>
                      <a:r>
                        <a:rPr lang="fa-IR" sz="1400">
                          <a:effectLst/>
                        </a:rPr>
                        <a:t>(تصفیه آب)</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50000"/>
                        </a:lnSpc>
                        <a:spcBef>
                          <a:spcPts val="1200"/>
                        </a:spcBef>
                        <a:spcAft>
                          <a:spcPts val="0"/>
                        </a:spcAft>
                      </a:pPr>
                      <a:r>
                        <a:rPr lang="fa-IR" sz="1400">
                          <a:effectLst/>
                        </a:rPr>
                        <a:t>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extLst>
                  <a:ext uri="{0D108BD9-81ED-4DB2-BD59-A6C34878D82A}">
                    <a16:rowId xmlns:a16="http://schemas.microsoft.com/office/drawing/2014/main" val="4056272321"/>
                  </a:ext>
                </a:extLst>
              </a:tr>
              <a:tr h="938239">
                <a:tc>
                  <a:txBody>
                    <a:bodyPr/>
                    <a:lstStyle/>
                    <a:p>
                      <a:pPr marL="0" marR="0" algn="ctr" rtl="1">
                        <a:lnSpc>
                          <a:spcPct val="107000"/>
                        </a:lnSpc>
                        <a:spcBef>
                          <a:spcPts val="1200"/>
                        </a:spcBef>
                        <a:spcAft>
                          <a:spcPts val="0"/>
                        </a:spcAft>
                        <a:tabLst>
                          <a:tab pos="186055" algn="l"/>
                          <a:tab pos="2135505" algn="r"/>
                        </a:tabLst>
                      </a:pPr>
                      <a:r>
                        <a:rPr lang="fa-IR" sz="1400">
                          <a:effectLst/>
                        </a:rPr>
                        <a:t>کاهش 7% مصرف آب در برج های تر</a:t>
                      </a:r>
                      <a:endParaRPr lang="en-US" sz="1200">
                        <a:effectLst/>
                      </a:endParaRPr>
                    </a:p>
                    <a:p>
                      <a:pPr marL="0" marR="0" algn="ctr" rtl="1">
                        <a:lnSpc>
                          <a:spcPct val="107000"/>
                        </a:lnSpc>
                        <a:spcBef>
                          <a:spcPts val="1200"/>
                        </a:spcBef>
                        <a:spcAft>
                          <a:spcPts val="0"/>
                        </a:spcAft>
                        <a:tabLst>
                          <a:tab pos="186055" algn="l"/>
                          <a:tab pos="2135505" algn="r"/>
                        </a:tabLst>
                      </a:pPr>
                      <a:r>
                        <a:rPr lang="fa-IR" sz="1400">
                          <a:effectLst/>
                        </a:rPr>
                        <a:t>جلوگیری از تشکیل بیوفیلم وجلبک بر روی پکینگ ها</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1387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برج تر نیروگاه طرشت وشرکت خمیر مایه دز خوزستان</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50000"/>
                        </a:lnSpc>
                        <a:spcBef>
                          <a:spcPts val="0"/>
                        </a:spcBef>
                        <a:spcAft>
                          <a:spcPts val="800"/>
                        </a:spcAft>
                      </a:pPr>
                      <a:r>
                        <a:rPr lang="fa-IR" sz="1400" dirty="0">
                          <a:effectLst/>
                        </a:rPr>
                        <a:t>تولید وبکارگیری نانو پوشش های ضد جلبک در برج های تر</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50000"/>
                        </a:lnSpc>
                        <a:spcBef>
                          <a:spcPts val="1200"/>
                        </a:spcBef>
                        <a:spcAft>
                          <a:spcPts val="0"/>
                        </a:spcAft>
                      </a:pPr>
                      <a:r>
                        <a:rPr lang="fa-IR" sz="1400">
                          <a:effectLst/>
                        </a:rPr>
                        <a:t>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extLst>
                  <a:ext uri="{0D108BD9-81ED-4DB2-BD59-A6C34878D82A}">
                    <a16:rowId xmlns:a16="http://schemas.microsoft.com/office/drawing/2014/main" val="1062210300"/>
                  </a:ext>
                </a:extLst>
              </a:tr>
              <a:tr h="780578">
                <a:tc>
                  <a:txBody>
                    <a:bodyPr/>
                    <a:lstStyle/>
                    <a:p>
                      <a:pPr marL="0" marR="0" algn="ctr" rtl="1">
                        <a:lnSpc>
                          <a:spcPct val="107000"/>
                        </a:lnSpc>
                        <a:spcBef>
                          <a:spcPts val="1200"/>
                        </a:spcBef>
                        <a:spcAft>
                          <a:spcPts val="0"/>
                        </a:spcAft>
                        <a:tabLst>
                          <a:tab pos="186055" algn="l"/>
                          <a:tab pos="2135505" algn="r"/>
                        </a:tabLst>
                      </a:pPr>
                      <a:r>
                        <a:rPr lang="fa-IR" sz="1400">
                          <a:effectLst/>
                        </a:rPr>
                        <a:t>40 % کاهش هزینه نسبت به استفاده از کاتالیست های مراکس</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1389</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اجراء شده دریکی از مینی ریفایبرهای  اربیل عراق</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50000"/>
                        </a:lnSpc>
                        <a:spcBef>
                          <a:spcPts val="0"/>
                        </a:spcBef>
                        <a:spcAft>
                          <a:spcPts val="800"/>
                        </a:spcAft>
                      </a:pPr>
                      <a:r>
                        <a:rPr lang="fa-IR" sz="1400">
                          <a:effectLst/>
                        </a:rPr>
                        <a:t>نانوکاتالیست های گوگرد زدایی از میعانات گاز ونفتا</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50000"/>
                        </a:lnSpc>
                        <a:spcBef>
                          <a:spcPts val="1200"/>
                        </a:spcBef>
                        <a:spcAft>
                          <a:spcPts val="0"/>
                        </a:spcAft>
                      </a:pPr>
                      <a:r>
                        <a:rPr lang="fa-IR" sz="1400">
                          <a:effectLst/>
                        </a:rPr>
                        <a:t>7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extLst>
                  <a:ext uri="{0D108BD9-81ED-4DB2-BD59-A6C34878D82A}">
                    <a16:rowId xmlns:a16="http://schemas.microsoft.com/office/drawing/2014/main" val="778870638"/>
                  </a:ext>
                </a:extLst>
              </a:tr>
              <a:tr h="860381">
                <a:tc>
                  <a:txBody>
                    <a:bodyPr/>
                    <a:lstStyle/>
                    <a:p>
                      <a:pPr marL="0" marR="0" algn="ctr" rtl="1">
                        <a:lnSpc>
                          <a:spcPct val="107000"/>
                        </a:lnSpc>
                        <a:spcBef>
                          <a:spcPts val="1200"/>
                        </a:spcBef>
                        <a:spcAft>
                          <a:spcPts val="0"/>
                        </a:spcAft>
                        <a:tabLst>
                          <a:tab pos="186055" algn="l"/>
                          <a:tab pos="2135505" algn="r"/>
                        </a:tabLst>
                      </a:pPr>
                      <a:r>
                        <a:rPr lang="fa-IR" sz="1400">
                          <a:effectLst/>
                        </a:rPr>
                        <a:t>کاهش 50 % مصرف گریس در شیر آلات توپی </a:t>
                      </a:r>
                      <a:endParaRPr lang="en-US" sz="1200">
                        <a:effectLst/>
                      </a:endParaRPr>
                    </a:p>
                    <a:p>
                      <a:pPr marL="0" marR="0" algn="ctr" rtl="1">
                        <a:lnSpc>
                          <a:spcPct val="107000"/>
                        </a:lnSpc>
                        <a:spcBef>
                          <a:spcPts val="1200"/>
                        </a:spcBef>
                        <a:spcAft>
                          <a:spcPts val="0"/>
                        </a:spcAft>
                        <a:tabLst>
                          <a:tab pos="186055" algn="l"/>
                          <a:tab pos="2135505" algn="r"/>
                        </a:tabLst>
                      </a:pPr>
                      <a:r>
                        <a:rPr lang="fa-IR" sz="1400">
                          <a:effectLst/>
                        </a:rPr>
                        <a:t>کاهش 50% هزینه تعمیرات ونگهداری شیر آلات بزرگ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1400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a:effectLst/>
                        </a:rPr>
                        <a:t>شرکت گاز مشهد در شرکت صدرا ماهان پارسیان</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50000"/>
                        </a:lnSpc>
                        <a:spcBef>
                          <a:spcPts val="0"/>
                        </a:spcBef>
                        <a:spcAft>
                          <a:spcPts val="800"/>
                        </a:spcAft>
                      </a:pPr>
                      <a:r>
                        <a:rPr lang="fa-IR" sz="1400">
                          <a:effectLst/>
                        </a:rPr>
                        <a:t>اسپری </a:t>
                      </a:r>
                      <a:r>
                        <a:rPr lang="en-US" sz="1400">
                          <a:effectLst/>
                        </a:rPr>
                        <a:t>Dry Lubricant </a:t>
                      </a:r>
                      <a:r>
                        <a:rPr lang="fa-IR" sz="1400">
                          <a:effectLst/>
                        </a:rPr>
                        <a:t> جهت جلوگیری از زنگ زدگی وجمپ شدن پیچ ومهره ها وخرابی شیر آلات صنعتی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50000"/>
                        </a:lnSpc>
                        <a:spcBef>
                          <a:spcPts val="1200"/>
                        </a:spcBef>
                        <a:spcAft>
                          <a:spcPts val="0"/>
                        </a:spcAft>
                      </a:pPr>
                      <a:r>
                        <a:rPr lang="fa-IR" sz="1400">
                          <a:effectLst/>
                        </a:rPr>
                        <a:t>8</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extLst>
                  <a:ext uri="{0D108BD9-81ED-4DB2-BD59-A6C34878D82A}">
                    <a16:rowId xmlns:a16="http://schemas.microsoft.com/office/drawing/2014/main" val="1796990819"/>
                  </a:ext>
                </a:extLst>
              </a:tr>
              <a:tr h="423565">
                <a:tc>
                  <a:txBody>
                    <a:bodyPr/>
                    <a:lstStyle/>
                    <a:p>
                      <a:pPr marL="0" marR="0" algn="ctr" rtl="1">
                        <a:lnSpc>
                          <a:spcPct val="107000"/>
                        </a:lnSpc>
                        <a:spcBef>
                          <a:spcPts val="1200"/>
                        </a:spcBef>
                        <a:spcAft>
                          <a:spcPts val="0"/>
                        </a:spcAft>
                        <a:tabLst>
                          <a:tab pos="186055" algn="l"/>
                          <a:tab pos="2135505" algn="r"/>
                        </a:tabLst>
                      </a:pPr>
                      <a:r>
                        <a:rPr lang="fa-IR" sz="1400" dirty="0">
                          <a:effectLst/>
                        </a:rPr>
                        <a:t>افزایش 10 % راندمان هیترها وکاهش 5 % مصرف انرژی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07000"/>
                        </a:lnSpc>
                        <a:spcBef>
                          <a:spcPts val="1200"/>
                        </a:spcBef>
                        <a:spcAft>
                          <a:spcPts val="0"/>
                        </a:spcAft>
                      </a:pPr>
                      <a:r>
                        <a:rPr lang="fa-IR" sz="1400" dirty="0">
                          <a:effectLst/>
                        </a:rPr>
                        <a:t>1401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07000"/>
                        </a:lnSpc>
                        <a:spcBef>
                          <a:spcPts val="1200"/>
                        </a:spcBef>
                        <a:spcAft>
                          <a:spcPts val="0"/>
                        </a:spcAft>
                      </a:pPr>
                      <a:r>
                        <a:rPr lang="fa-IR" sz="1400" dirty="0">
                          <a:effectLst/>
                        </a:rPr>
                        <a:t>شرکت گاز</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rtl="1">
                        <a:lnSpc>
                          <a:spcPct val="150000"/>
                        </a:lnSpc>
                        <a:spcBef>
                          <a:spcPts val="0"/>
                        </a:spcBef>
                        <a:spcAft>
                          <a:spcPts val="800"/>
                        </a:spcAft>
                      </a:pPr>
                      <a:r>
                        <a:rPr lang="fa-IR" sz="1400" dirty="0">
                          <a:effectLst/>
                        </a:rPr>
                        <a:t>افزایش راندمان هیترهای ایستگاه تقلیل فشار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tc>
                  <a:txBody>
                    <a:bodyPr/>
                    <a:lstStyle/>
                    <a:p>
                      <a:pPr marL="0" marR="0" algn="ctr">
                        <a:lnSpc>
                          <a:spcPct val="150000"/>
                        </a:lnSpc>
                        <a:spcBef>
                          <a:spcPts val="1200"/>
                        </a:spcBef>
                        <a:spcAft>
                          <a:spcPts val="0"/>
                        </a:spcAft>
                      </a:pPr>
                      <a:r>
                        <a:rPr lang="fa-IR" sz="1400" dirty="0">
                          <a:effectLst/>
                        </a:rPr>
                        <a:t>9</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9690" marR="39690" marT="0" marB="0"/>
                </a:tc>
                <a:extLst>
                  <a:ext uri="{0D108BD9-81ED-4DB2-BD59-A6C34878D82A}">
                    <a16:rowId xmlns:a16="http://schemas.microsoft.com/office/drawing/2014/main" val="3222282469"/>
                  </a:ext>
                </a:extLst>
              </a:tr>
            </a:tbl>
          </a:graphicData>
        </a:graphic>
      </p:graphicFrame>
      <p:sp>
        <p:nvSpPr>
          <p:cNvPr id="3" name="Rectangle 1">
            <a:extLst>
              <a:ext uri="{FF2B5EF4-FFF2-40B4-BE49-F238E27FC236}">
                <a16:creationId xmlns:a16="http://schemas.microsoft.com/office/drawing/2014/main" id="{0689F38E-2A0A-F4F7-AECB-3739610E6B09}"/>
              </a:ext>
            </a:extLst>
          </p:cNvPr>
          <p:cNvSpPr>
            <a:spLocks noChangeArrowheads="1"/>
          </p:cNvSpPr>
          <p:nvPr/>
        </p:nvSpPr>
        <p:spPr bwMode="auto">
          <a:xfrm>
            <a:off x="1600200" y="19411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1pPr>
            <a:lvl2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2pPr>
            <a:lvl3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3pPr>
            <a:lvl4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4pPr>
            <a:lvl5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5pPr>
            <a:lvl6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6pPr>
            <a:lvl7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7pPr>
            <a:lvl8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8pPr>
            <a:lvl9pPr eaLnBrk="0" fontAlgn="base" hangingPunct="0">
              <a:spcBef>
                <a:spcPct val="0"/>
              </a:spcBef>
              <a:spcAft>
                <a:spcPct val="0"/>
              </a:spcAft>
              <a:tabLst>
                <a:tab pos="185738" algn="l"/>
                <a:tab pos="2135188"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5738" algn="l"/>
                <a:tab pos="2135188" algn="r"/>
              </a:tabLst>
            </a:pPr>
            <a:r>
              <a:rPr kumimoji="0" lang="fa-IR"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لیست برخی از پروژه های تحقیقاتی</a:t>
            </a: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kumimoji="0" lang="fa-IR"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در دست اجراء بررسی این شرکت قابل استفاده در صنعت نفت</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85738" algn="l"/>
                <a:tab pos="2135188" algn="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7361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7D3A8FE-E989-A529-B050-BDFB9957066F}"/>
              </a:ext>
            </a:extLst>
          </p:cNvPr>
          <p:cNvSpPr>
            <a:spLocks noGrp="1"/>
          </p:cNvSpPr>
          <p:nvPr>
            <p:ph type="sldNum" sz="quarter" idx="12"/>
          </p:nvPr>
        </p:nvSpPr>
        <p:spPr>
          <a:xfrm>
            <a:off x="8808421" y="5546021"/>
            <a:ext cx="1052510" cy="365125"/>
          </a:xfrm>
        </p:spPr>
        <p:txBody>
          <a:bodyPr/>
          <a:lstStyle/>
          <a:p>
            <a:fld id="{DF57D63F-CD02-4150-AB2F-0A87298690D7}" type="slidenum">
              <a:rPr lang="en-US" smtClean="0"/>
              <a:pPr/>
              <a:t>16</a:t>
            </a:fld>
            <a:endParaRPr lang="en-US"/>
          </a:p>
        </p:txBody>
      </p:sp>
      <p:pic>
        <p:nvPicPr>
          <p:cNvPr id="3" name="Picture 2">
            <a:extLst>
              <a:ext uri="{FF2B5EF4-FFF2-40B4-BE49-F238E27FC236}">
                <a16:creationId xmlns:a16="http://schemas.microsoft.com/office/drawing/2014/main" id="{ABB9DCA8-FB66-3B90-04A8-90513EA1D2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8321" y="4081515"/>
            <a:ext cx="1828800" cy="202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4679A99-3F9E-6F63-4D1B-A487C6C124A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94" t="11138" r="52109" b="74332"/>
          <a:stretch/>
        </p:blipFill>
        <p:spPr bwMode="auto">
          <a:xfrm rot="5400000">
            <a:off x="144810" y="4149925"/>
            <a:ext cx="2132450" cy="195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descr="snapshot(126).bmp">
            <a:extLst>
              <a:ext uri="{FF2B5EF4-FFF2-40B4-BE49-F238E27FC236}">
                <a16:creationId xmlns:a16="http://schemas.microsoft.com/office/drawing/2014/main" id="{9F10142C-B62E-50C1-98CA-5FDF78DD0773}"/>
              </a:ext>
            </a:extLst>
          </p:cNvPr>
          <p:cNvPicPr>
            <a:picLocks noChangeAspect="1"/>
          </p:cNvPicPr>
          <p:nvPr/>
        </p:nvPicPr>
        <p:blipFill>
          <a:blip r:embed="rId4" cstate="print"/>
          <a:stretch>
            <a:fillRect/>
          </a:stretch>
        </p:blipFill>
        <p:spPr>
          <a:xfrm>
            <a:off x="4650921" y="4041377"/>
            <a:ext cx="1833722" cy="2069214"/>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83398856-301A-B861-A2A9-608359EFD6B9}"/>
              </a:ext>
            </a:extLst>
          </p:cNvPr>
          <p:cNvPicPr/>
          <p:nvPr/>
        </p:nvPicPr>
        <p:blipFill rotWithShape="1">
          <a:blip r:embed="rId5" cstate="print">
            <a:extLst>
              <a:ext uri="{28A0092B-C50C-407E-A947-70E740481C1C}">
                <a14:useLocalDpi xmlns:a14="http://schemas.microsoft.com/office/drawing/2010/main" val="0"/>
              </a:ext>
            </a:extLst>
          </a:blip>
          <a:srcRect l="26417" r="12744" b="12567"/>
          <a:stretch/>
        </p:blipFill>
        <p:spPr bwMode="auto">
          <a:xfrm>
            <a:off x="2473778" y="4109854"/>
            <a:ext cx="1887855" cy="2078607"/>
          </a:xfrm>
          <a:prstGeom prst="rect">
            <a:avLst/>
          </a:prstGeom>
          <a:noFill/>
          <a:ln>
            <a:noFill/>
          </a:ln>
          <a:extLst>
            <a:ext uri="{53640926-AAD7-44D8-BBD7-CCE9431645EC}">
              <a14:shadowObscured xmlns:a14="http://schemas.microsoft.com/office/drawing/2010/main"/>
            </a:ext>
          </a:extLst>
        </p:spPr>
      </p:pic>
      <p:sp>
        <p:nvSpPr>
          <p:cNvPr id="7" name="Curved Down Arrow 4">
            <a:extLst>
              <a:ext uri="{FF2B5EF4-FFF2-40B4-BE49-F238E27FC236}">
                <a16:creationId xmlns:a16="http://schemas.microsoft.com/office/drawing/2014/main" id="{BBC4464C-7E2D-9370-7A86-435D906F4D95}"/>
              </a:ext>
            </a:extLst>
          </p:cNvPr>
          <p:cNvSpPr/>
          <p:nvPr/>
        </p:nvSpPr>
        <p:spPr bwMode="auto">
          <a:xfrm>
            <a:off x="3502479" y="3803208"/>
            <a:ext cx="1834243" cy="819038"/>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a:latin typeface="Times New Roman" pitchFamily="18" charset="0"/>
            </a:endParaRPr>
          </a:p>
        </p:txBody>
      </p:sp>
      <p:sp>
        <p:nvSpPr>
          <p:cNvPr id="8" name="Curved Down Arrow 12">
            <a:extLst>
              <a:ext uri="{FF2B5EF4-FFF2-40B4-BE49-F238E27FC236}">
                <a16:creationId xmlns:a16="http://schemas.microsoft.com/office/drawing/2014/main" id="{8734BE63-FE04-7171-3019-53C59AA5AD36}"/>
              </a:ext>
            </a:extLst>
          </p:cNvPr>
          <p:cNvSpPr/>
          <p:nvPr/>
        </p:nvSpPr>
        <p:spPr bwMode="auto">
          <a:xfrm>
            <a:off x="1211035" y="3803208"/>
            <a:ext cx="1763486" cy="819038"/>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a:latin typeface="Times New Roman" pitchFamily="18" charset="0"/>
            </a:endParaRPr>
          </a:p>
        </p:txBody>
      </p:sp>
      <p:sp>
        <p:nvSpPr>
          <p:cNvPr id="9" name="Curved Up Arrow 5">
            <a:extLst>
              <a:ext uri="{FF2B5EF4-FFF2-40B4-BE49-F238E27FC236}">
                <a16:creationId xmlns:a16="http://schemas.microsoft.com/office/drawing/2014/main" id="{D794B43A-B363-5688-17A6-6C63B382783A}"/>
              </a:ext>
            </a:extLst>
          </p:cNvPr>
          <p:cNvSpPr/>
          <p:nvPr/>
        </p:nvSpPr>
        <p:spPr bwMode="auto">
          <a:xfrm rot="21436758">
            <a:off x="2473777" y="5609684"/>
            <a:ext cx="5072744" cy="685800"/>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a:latin typeface="Times New Roman" pitchFamily="18" charset="0"/>
            </a:endParaRPr>
          </a:p>
        </p:txBody>
      </p:sp>
      <p:pic>
        <p:nvPicPr>
          <p:cNvPr id="10" name="Picture 2">
            <a:extLst>
              <a:ext uri="{FF2B5EF4-FFF2-40B4-BE49-F238E27FC236}">
                <a16:creationId xmlns:a16="http://schemas.microsoft.com/office/drawing/2014/main" id="{2555A831-BEE7-2E83-FCFD-4B08F0628A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8365"/>
          <a:stretch>
            <a:fillRect/>
          </a:stretch>
        </p:blipFill>
        <p:spPr bwMode="auto">
          <a:xfrm>
            <a:off x="1180555" y="1634189"/>
            <a:ext cx="2547777" cy="1705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DD206145-29C6-C626-91B0-D356A2A8D1BB}"/>
              </a:ext>
            </a:extLst>
          </p:cNvPr>
          <p:cNvPicPr>
            <a:picLocks noChangeAspect="1"/>
          </p:cNvPicPr>
          <p:nvPr/>
        </p:nvPicPr>
        <p:blipFill>
          <a:blip r:embed="rId7"/>
          <a:stretch>
            <a:fillRect/>
          </a:stretch>
        </p:blipFill>
        <p:spPr>
          <a:xfrm>
            <a:off x="4566920" y="1612151"/>
            <a:ext cx="2547777" cy="1705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97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9565171-1A89-E1EE-95CA-689B33FBA082}"/>
              </a:ext>
            </a:extLst>
          </p:cNvPr>
          <p:cNvSpPr>
            <a:spLocks noGrp="1"/>
          </p:cNvSpPr>
          <p:nvPr>
            <p:ph type="sldNum" sz="quarter" idx="12"/>
          </p:nvPr>
        </p:nvSpPr>
        <p:spPr>
          <a:xfrm>
            <a:off x="10558300" y="5956137"/>
            <a:ext cx="1052510" cy="365125"/>
          </a:xfrm>
        </p:spPr>
        <p:txBody>
          <a:bodyPr/>
          <a:lstStyle/>
          <a:p>
            <a:fld id="{D57F1E4F-1CFF-5643-939E-217C01CDF565}" type="slidenum">
              <a:rPr lang="en-US" smtClean="0"/>
              <a:pPr/>
              <a:t>17</a:t>
            </a:fld>
            <a:endParaRPr lang="en-US" dirty="0"/>
          </a:p>
        </p:txBody>
      </p:sp>
      <p:pic>
        <p:nvPicPr>
          <p:cNvPr id="3" name="Picture 2">
            <a:extLst>
              <a:ext uri="{FF2B5EF4-FFF2-40B4-BE49-F238E27FC236}">
                <a16:creationId xmlns:a16="http://schemas.microsoft.com/office/drawing/2014/main" id="{2C748278-A59E-F024-222F-D1A48260D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304800"/>
            <a:ext cx="5410200" cy="6858000"/>
          </a:xfrm>
          <a:prstGeom prst="rect">
            <a:avLst/>
          </a:prstGeom>
        </p:spPr>
      </p:pic>
      <p:sp>
        <p:nvSpPr>
          <p:cNvPr id="4" name="Rectangle 3">
            <a:extLst>
              <a:ext uri="{FF2B5EF4-FFF2-40B4-BE49-F238E27FC236}">
                <a16:creationId xmlns:a16="http://schemas.microsoft.com/office/drawing/2014/main" id="{72F8E4EC-1AFA-1468-68CF-61B262AC0DEE}"/>
              </a:ext>
            </a:extLst>
          </p:cNvPr>
          <p:cNvSpPr/>
          <p:nvPr/>
        </p:nvSpPr>
        <p:spPr>
          <a:xfrm>
            <a:off x="4706620" y="2667000"/>
            <a:ext cx="4267200" cy="137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Arrow Connector 4">
            <a:extLst>
              <a:ext uri="{FF2B5EF4-FFF2-40B4-BE49-F238E27FC236}">
                <a16:creationId xmlns:a16="http://schemas.microsoft.com/office/drawing/2014/main" id="{5708D6B6-2FE5-D8FE-F4FF-1EA73B2753E2}"/>
              </a:ext>
            </a:extLst>
          </p:cNvPr>
          <p:cNvCxnSpPr>
            <a:cxnSpLocks/>
            <a:stCxn id="4" idx="1"/>
            <a:endCxn id="6" idx="3"/>
          </p:cNvCxnSpPr>
          <p:nvPr/>
        </p:nvCxnSpPr>
        <p:spPr>
          <a:xfrm flipH="1" flipV="1">
            <a:off x="4390390" y="1922642"/>
            <a:ext cx="316230" cy="14301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8161EAB-AF38-34BB-A414-E125F411479F}"/>
              </a:ext>
            </a:extLst>
          </p:cNvPr>
          <p:cNvPicPr>
            <a:picLocks noChangeAspect="1"/>
          </p:cNvPicPr>
          <p:nvPr/>
        </p:nvPicPr>
        <p:blipFill rotWithShape="1">
          <a:blip r:embed="rId2">
            <a:extLst>
              <a:ext uri="{28A0092B-C50C-407E-A947-70E740481C1C}">
                <a14:useLocalDpi xmlns:a14="http://schemas.microsoft.com/office/drawing/2010/main" val="0"/>
              </a:ext>
            </a:extLst>
          </a:blip>
          <a:srcRect l="7133" t="42421" r="8977" b="32693"/>
          <a:stretch/>
        </p:blipFill>
        <p:spPr>
          <a:xfrm>
            <a:off x="-191316" y="609600"/>
            <a:ext cx="4581706" cy="2626083"/>
          </a:xfrm>
          <a:prstGeom prst="rect">
            <a:avLst/>
          </a:prstGeom>
          <a:noFill/>
          <a:ln w="38100" cmpd="tri">
            <a:solidFill>
              <a:srgbClr val="FF0000"/>
            </a:solidFill>
            <a:prstDash val="dash"/>
            <a:miter lim="800000"/>
            <a:headEnd/>
            <a:tailEnd/>
          </a:ln>
        </p:spPr>
      </p:pic>
    </p:spTree>
    <p:extLst>
      <p:ext uri="{BB962C8B-B14F-4D97-AF65-F5344CB8AC3E}">
        <p14:creationId xmlns:p14="http://schemas.microsoft.com/office/powerpoint/2010/main" val="259502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69EE62A8-23F5-4C5C-1528-122FF9865315}"/>
              </a:ext>
            </a:extLst>
          </p:cNvPr>
          <p:cNvGraphicFramePr>
            <a:graphicFrameLocks noChangeAspect="1"/>
          </p:cNvGraphicFramePr>
          <p:nvPr>
            <p:extLst>
              <p:ext uri="{D42A27DB-BD31-4B8C-83A1-F6EECF244321}">
                <p14:modId xmlns:p14="http://schemas.microsoft.com/office/powerpoint/2010/main" val="89138751"/>
              </p:ext>
            </p:extLst>
          </p:nvPr>
        </p:nvGraphicFramePr>
        <p:xfrm>
          <a:off x="2837180" y="101003"/>
          <a:ext cx="6268720" cy="6756997"/>
        </p:xfrm>
        <a:graphic>
          <a:graphicData uri="http://schemas.openxmlformats.org/presentationml/2006/ole">
            <mc:AlternateContent xmlns:mc="http://schemas.openxmlformats.org/markup-compatibility/2006">
              <mc:Choice xmlns:v="urn:schemas-microsoft-com:vml" Requires="v">
                <p:oleObj name="PDF" r:id="rId2" imgW="0" imgH="0" progId="">
                  <p:embed/>
                </p:oleObj>
              </mc:Choice>
              <mc:Fallback>
                <p:oleObj name="PDF" r:id="rId2" imgW="0" imgH="0" progId="">
                  <p:embed/>
                  <p:pic>
                    <p:nvPicPr>
                      <p:cNvPr id="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180" y="101003"/>
                        <a:ext cx="6268720" cy="6756997"/>
                      </a:xfrm>
                      <a:prstGeom prst="rect">
                        <a:avLst/>
                      </a:prstGeom>
                      <a:noFill/>
                      <a:ln>
                        <a:noFill/>
                      </a:ln>
                      <a:effectLst/>
                    </p:spPr>
                  </p:pic>
                </p:oleObj>
              </mc:Fallback>
            </mc:AlternateContent>
          </a:graphicData>
        </a:graphic>
      </p:graphicFrame>
      <p:sp>
        <p:nvSpPr>
          <p:cNvPr id="3" name="Rectangle 2">
            <a:extLst>
              <a:ext uri="{FF2B5EF4-FFF2-40B4-BE49-F238E27FC236}">
                <a16:creationId xmlns:a16="http://schemas.microsoft.com/office/drawing/2014/main" id="{FF55ED2D-AB31-08FA-7AB0-0BDABFEAAC6C}"/>
              </a:ext>
            </a:extLst>
          </p:cNvPr>
          <p:cNvSpPr/>
          <p:nvPr/>
        </p:nvSpPr>
        <p:spPr>
          <a:xfrm>
            <a:off x="3505200" y="2903851"/>
            <a:ext cx="4953000" cy="906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cxnSp>
        <p:nvCxnSpPr>
          <p:cNvPr id="4" name="Straight Arrow Connector 3">
            <a:extLst>
              <a:ext uri="{FF2B5EF4-FFF2-40B4-BE49-F238E27FC236}">
                <a16:creationId xmlns:a16="http://schemas.microsoft.com/office/drawing/2014/main" id="{F1D1DBBA-18C5-F3E5-1B62-70638431C78F}"/>
              </a:ext>
            </a:extLst>
          </p:cNvPr>
          <p:cNvCxnSpPr>
            <a:cxnSpLocks/>
            <a:stCxn id="3" idx="0"/>
          </p:cNvCxnSpPr>
          <p:nvPr/>
        </p:nvCxnSpPr>
        <p:spPr>
          <a:xfrm flipV="1">
            <a:off x="5981700" y="2759993"/>
            <a:ext cx="495300" cy="14385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6">
            <a:extLst>
              <a:ext uri="{FF2B5EF4-FFF2-40B4-BE49-F238E27FC236}">
                <a16:creationId xmlns:a16="http://schemas.microsoft.com/office/drawing/2014/main" id="{24C95357-3377-43A4-A023-2CA06DD69415}"/>
              </a:ext>
            </a:extLst>
          </p:cNvPr>
          <p:cNvPicPr>
            <a:picLocks noChangeAspect="1" noChangeArrowheads="1"/>
          </p:cNvPicPr>
          <p:nvPr/>
        </p:nvPicPr>
        <p:blipFill>
          <a:blip r:embed="rId4" cstate="print"/>
          <a:srcRect/>
          <a:stretch>
            <a:fillRect/>
          </a:stretch>
        </p:blipFill>
        <p:spPr bwMode="auto">
          <a:xfrm>
            <a:off x="38100" y="1474899"/>
            <a:ext cx="6781800" cy="1213165"/>
          </a:xfrm>
          <a:prstGeom prst="rect">
            <a:avLst/>
          </a:prstGeom>
          <a:noFill/>
          <a:ln w="38100" cmpd="tri">
            <a:solidFill>
              <a:srgbClr val="FF0000"/>
            </a:solidFill>
            <a:prstDash val="dash"/>
            <a:miter lim="800000"/>
            <a:headEnd/>
            <a:tailEnd/>
          </a:ln>
        </p:spPr>
      </p:pic>
    </p:spTree>
    <p:extLst>
      <p:ext uri="{BB962C8B-B14F-4D97-AF65-F5344CB8AC3E}">
        <p14:creationId xmlns:p14="http://schemas.microsoft.com/office/powerpoint/2010/main" val="281931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F9D87-3841-C32D-CD3F-F134622441DC}"/>
              </a:ext>
            </a:extLst>
          </p:cNvPr>
          <p:cNvSpPr>
            <a:spLocks noGrp="1"/>
          </p:cNvSpPr>
          <p:nvPr>
            <p:ph type="title"/>
          </p:nvPr>
        </p:nvSpPr>
        <p:spPr>
          <a:xfrm>
            <a:off x="457200" y="10478"/>
            <a:ext cx="8229600" cy="487362"/>
          </a:xfrm>
        </p:spPr>
        <p:txBody>
          <a:bodyPr>
            <a:noAutofit/>
          </a:bodyPr>
          <a:lstStyle/>
          <a:p>
            <a:r>
              <a:rPr lang="fa-IR" sz="2800" dirty="0"/>
              <a:t>نانوپوشش های آنتی کک</a:t>
            </a:r>
            <a:endParaRPr lang="en-US" sz="2800" dirty="0"/>
          </a:p>
        </p:txBody>
      </p:sp>
      <p:pic>
        <p:nvPicPr>
          <p:cNvPr id="4" name="Picture 3">
            <a:extLst>
              <a:ext uri="{FF2B5EF4-FFF2-40B4-BE49-F238E27FC236}">
                <a16:creationId xmlns:a16="http://schemas.microsoft.com/office/drawing/2014/main" id="{9A94C16F-C06F-0F8C-E42A-D4D60C846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840"/>
            <a:ext cx="9143999" cy="6349682"/>
          </a:xfrm>
          <a:prstGeom prst="rect">
            <a:avLst/>
          </a:prstGeom>
        </p:spPr>
      </p:pic>
    </p:spTree>
    <p:extLst>
      <p:ext uri="{BB962C8B-B14F-4D97-AF65-F5344CB8AC3E}">
        <p14:creationId xmlns:p14="http://schemas.microsoft.com/office/powerpoint/2010/main" val="3289827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88CF28-E9DD-B67C-DA54-8FB84F42EEDA}"/>
              </a:ext>
            </a:extLst>
          </p:cNvPr>
          <p:cNvSpPr txBox="1"/>
          <p:nvPr/>
        </p:nvSpPr>
        <p:spPr>
          <a:xfrm>
            <a:off x="114300" y="953610"/>
            <a:ext cx="8915400" cy="4950779"/>
          </a:xfrm>
          <a:prstGeom prst="rect">
            <a:avLst/>
          </a:prstGeom>
          <a:noFill/>
        </p:spPr>
        <p:txBody>
          <a:bodyPr wrap="square">
            <a:spAutoFit/>
          </a:bodyPr>
          <a:lstStyle/>
          <a:p>
            <a:pPr marL="0" marR="0" lvl="0" indent="0" algn="just" defTabSz="914400" rtl="1"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fa-IR" sz="180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شرکت نانوایده تجارت با تکیه برظرفیت های متخصصین داخلی به دستاوردهای بزرگ علمی ومهندسی در سطح داخلی وبین المللی دست یافته است</a:t>
            </a:r>
            <a:r>
              <a:rPr lang="fa-IR" dirty="0">
                <a:solidFill>
                  <a:prstClr val="black"/>
                </a:solidFill>
                <a:latin typeface="Calibri"/>
                <a:cs typeface="Times New Roman" panose="02020603050405020304" pitchFamily="18" charset="0"/>
              </a:rPr>
              <a:t>،</a:t>
            </a:r>
            <a:r>
              <a:rPr kumimoji="0" lang="fa-IR" sz="180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ما با بهره گیری از نانوفناوری به راهکارهای جدیدی برای حل مشکلات قدیمی صنایع بزرگ وکوچک داریم ، راهکارهای جدیدی در تولید مواد پیشرفته،کاهش مصرف انرژی ،افزایش تولید ،کاهش هزینه های تعمییرات ونگهداری وکاهش خوردگی دست یافته ایم وتا کنون موفق  به ثبت یک پتنت بین المللی در کشور آمریکا  وهجده ثبت پتنت داخلی شده است. برخی محصولات وتوانمندیهای شرکت نانوایده تجارت شرق به شرح زیر می باشد :</a:t>
            </a:r>
          </a:p>
          <a:p>
            <a:pPr marL="0" marR="0" lvl="0" indent="0" algn="just" defTabSz="914400" rtl="1"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fa-IR"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1- اولین تولید کننده نانوسیالات افزایش دهنده انتقال حرارت</a:t>
            </a:r>
            <a:r>
              <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fa-IR"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در سیکل های بسته (فین فن کولرها)</a:t>
            </a:r>
          </a:p>
          <a:p>
            <a:pPr marL="0" marR="0" lvl="0" indent="0" algn="just" defTabSz="914400" rtl="1"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fa-IR"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2- </a:t>
            </a:r>
            <a:r>
              <a:rPr lang="fa-IR" sz="1800" dirty="0">
                <a:solidFill>
                  <a:prstClr val="black"/>
                </a:solidFill>
                <a:latin typeface="Calibri"/>
                <a:cs typeface="Times New Roman" panose="02020603050405020304" pitchFamily="18" charset="0"/>
              </a:rPr>
              <a:t>تولید </a:t>
            </a:r>
            <a:r>
              <a:rPr kumimoji="0" lang="fa-IR"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نانوپوشش های ضد رسوب </a:t>
            </a:r>
          </a:p>
          <a:p>
            <a:pPr marL="0" marR="0" lvl="0" indent="0" algn="just" defTabSz="914400" rtl="1" eaLnBrk="1" fontAlgn="auto" latinLnBrk="0" hangingPunct="1">
              <a:lnSpc>
                <a:spcPct val="150000"/>
              </a:lnSpc>
              <a:spcBef>
                <a:spcPct val="20000"/>
              </a:spcBef>
              <a:spcAft>
                <a:spcPts val="0"/>
              </a:spcAft>
              <a:buClrTx/>
              <a:buSzTx/>
              <a:buFont typeface="Arial" panose="020B0604020202020204" pitchFamily="34" charset="0"/>
              <a:buNone/>
              <a:tabLst/>
              <a:defRPr/>
            </a:pPr>
            <a:r>
              <a:rPr lang="fa-IR" sz="1800" dirty="0">
                <a:solidFill>
                  <a:prstClr val="black"/>
                </a:solidFill>
                <a:latin typeface="Calibri"/>
                <a:cs typeface="Times New Roman" panose="02020603050405020304" pitchFamily="18" charset="0"/>
              </a:rPr>
              <a:t>3- تولید نانوپوشش های ضد کک</a:t>
            </a:r>
            <a:r>
              <a:rPr kumimoji="0" lang="fa-IR"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just" defTabSz="914400" rtl="1"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fa-IR"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4- تولید متال فوم های چند لایه (پایه کاتالیست فلزی )</a:t>
            </a:r>
          </a:p>
          <a:p>
            <a:pPr marL="0" marR="0" lvl="0" indent="0" algn="just" defTabSz="914400" rtl="1" eaLnBrk="1" fontAlgn="auto" latinLnBrk="0" hangingPunct="1">
              <a:lnSpc>
                <a:spcPct val="150000"/>
              </a:lnSpc>
              <a:spcBef>
                <a:spcPct val="20000"/>
              </a:spcBef>
              <a:spcAft>
                <a:spcPts val="0"/>
              </a:spcAft>
              <a:buClrTx/>
              <a:buSzTx/>
              <a:buFont typeface="Arial" panose="020B0604020202020204" pitchFamily="34" charset="0"/>
              <a:buNone/>
              <a:tabLst/>
              <a:defRPr/>
            </a:pPr>
            <a:r>
              <a:rPr lang="fa-IR" dirty="0">
                <a:solidFill>
                  <a:prstClr val="black"/>
                </a:solidFill>
                <a:latin typeface="Calibri"/>
                <a:cs typeface="Times New Roman" panose="02020603050405020304" pitchFamily="18" charset="0"/>
              </a:rPr>
              <a:t>5- تولید نانو بیو ساید های صنعتی</a:t>
            </a:r>
          </a:p>
          <a:p>
            <a:pPr marL="0" marR="0" lvl="0" indent="0" algn="just" defTabSz="914400" rtl="1" eaLnBrk="1" fontAlgn="auto" latinLnBrk="0" hangingPunct="1">
              <a:lnSpc>
                <a:spcPct val="150000"/>
              </a:lnSpc>
              <a:spcBef>
                <a:spcPct val="20000"/>
              </a:spcBef>
              <a:spcAft>
                <a:spcPts val="0"/>
              </a:spcAft>
              <a:buClrTx/>
              <a:buSzTx/>
              <a:buFont typeface="Arial" panose="020B0604020202020204" pitchFamily="34" charset="0"/>
              <a:buNone/>
              <a:tabLst/>
              <a:defRPr/>
            </a:pPr>
            <a:r>
              <a:rPr lang="fa-IR" dirty="0">
                <a:solidFill>
                  <a:prstClr val="black"/>
                </a:solidFill>
                <a:latin typeface="Calibri"/>
                <a:cs typeface="Times New Roman" panose="02020603050405020304" pitchFamily="18" charset="0"/>
              </a:rPr>
              <a:t>6- تولید </a:t>
            </a:r>
            <a:r>
              <a:rPr lang="en-US" dirty="0">
                <a:solidFill>
                  <a:prstClr val="black"/>
                </a:solidFill>
                <a:latin typeface="Calibri"/>
                <a:cs typeface="Times New Roman" panose="02020603050405020304" pitchFamily="18" charset="0"/>
              </a:rPr>
              <a:t>Nano Dry lubricant</a:t>
            </a:r>
            <a:endParaRPr kumimoji="0" lang="en-US"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231782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E77A2-B5EF-53E0-C6DD-A5587C22D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687" y="641781"/>
            <a:ext cx="6524625" cy="5574437"/>
          </a:xfrm>
          <a:prstGeom prst="rect">
            <a:avLst/>
          </a:prstGeom>
        </p:spPr>
      </p:pic>
    </p:spTree>
    <p:extLst>
      <p:ext uri="{BB962C8B-B14F-4D97-AF65-F5344CB8AC3E}">
        <p14:creationId xmlns:p14="http://schemas.microsoft.com/office/powerpoint/2010/main" val="4130375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EE9480-B1D4-4FA1-B7B8-00FFAC38257A}"/>
              </a:ext>
            </a:extLst>
          </p:cNvPr>
          <p:cNvSpPr/>
          <p:nvPr/>
        </p:nvSpPr>
        <p:spPr>
          <a:xfrm>
            <a:off x="0" y="4657234"/>
            <a:ext cx="914400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000" b="1" dirty="0">
                <a:latin typeface="Times New Roman" panose="02020603050405020304" pitchFamily="18" charset="0"/>
                <a:cs typeface="Times New Roman" panose="02020603050405020304" pitchFamily="18" charset="0"/>
              </a:rPr>
              <a:t>The best and newest solution to reduce energy consumption</a:t>
            </a:r>
          </a:p>
        </p:txBody>
      </p:sp>
      <p:sp>
        <p:nvSpPr>
          <p:cNvPr id="3" name="Rectangle 2">
            <a:extLst>
              <a:ext uri="{FF2B5EF4-FFF2-40B4-BE49-F238E27FC236}">
                <a16:creationId xmlns:a16="http://schemas.microsoft.com/office/drawing/2014/main" id="{AFC34DF4-D5EB-4204-AB5D-A8E1DCE84104}"/>
              </a:ext>
            </a:extLst>
          </p:cNvPr>
          <p:cNvSpPr/>
          <p:nvPr/>
        </p:nvSpPr>
        <p:spPr>
          <a:xfrm>
            <a:off x="11046" y="245195"/>
            <a:ext cx="3081765" cy="13295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HVAC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Nano-coatings</a:t>
            </a:r>
          </a:p>
        </p:txBody>
      </p:sp>
      <p:sp>
        <p:nvSpPr>
          <p:cNvPr id="7" name="TextBox 6">
            <a:extLst>
              <a:ext uri="{FF2B5EF4-FFF2-40B4-BE49-F238E27FC236}">
                <a16:creationId xmlns:a16="http://schemas.microsoft.com/office/drawing/2014/main" id="{CEC81901-AC4C-4E18-B1FB-73D5DDA58C52}"/>
              </a:ext>
            </a:extLst>
          </p:cNvPr>
          <p:cNvSpPr txBox="1"/>
          <p:nvPr/>
        </p:nvSpPr>
        <p:spPr>
          <a:xfrm>
            <a:off x="228599" y="1966979"/>
            <a:ext cx="8686800" cy="1200329"/>
          </a:xfrm>
          <a:prstGeom prst="rect">
            <a:avLst/>
          </a:prstGeom>
          <a:noFill/>
        </p:spPr>
        <p:txBody>
          <a:bodyPr wrap="square">
            <a:spAutoFit/>
          </a:bodyPr>
          <a:lstStyle/>
          <a:p>
            <a:pPr algn="just"/>
            <a:r>
              <a:rPr lang="en-US" sz="1800" dirty="0">
                <a:latin typeface="Times New Roman" panose="02020603050405020304" pitchFamily="18" charset="0"/>
                <a:cs typeface="Times New Roman" panose="02020603050405020304" pitchFamily="18" charset="0"/>
              </a:rPr>
              <a:t>HVAC nano coating by created nano-fins on the heat exchangers tubes. On the other hand, the existing nano-structures are typically so dense to induce fluid stagnation, and then shift the boundary layer upward, with a modest increase in thermal performances, despite a significant increase in heat transfer surface area</a:t>
            </a:r>
            <a:r>
              <a:rPr lang="en-US" sz="1800" b="1" dirty="0"/>
              <a:t>.</a:t>
            </a:r>
          </a:p>
        </p:txBody>
      </p:sp>
      <p:graphicFrame>
        <p:nvGraphicFramePr>
          <p:cNvPr id="15" name="Table 14">
            <a:extLst>
              <a:ext uri="{FF2B5EF4-FFF2-40B4-BE49-F238E27FC236}">
                <a16:creationId xmlns:a16="http://schemas.microsoft.com/office/drawing/2014/main" id="{F6F48084-CB85-411B-87A2-808827BF539C}"/>
              </a:ext>
            </a:extLst>
          </p:cNvPr>
          <p:cNvGraphicFramePr>
            <a:graphicFrameLocks noGrp="1"/>
          </p:cNvGraphicFramePr>
          <p:nvPr/>
        </p:nvGraphicFramePr>
        <p:xfrm>
          <a:off x="11046" y="5022315"/>
          <a:ext cx="4572000" cy="1825198"/>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tblGrid>
              <a:tr h="208156">
                <a:tc>
                  <a:txBody>
                    <a:bodyPr/>
                    <a:lstStyle/>
                    <a:p>
                      <a:pPr algn="ctr"/>
                      <a:r>
                        <a:rPr lang="en-US" sz="2000" dirty="0"/>
                        <a:t>Equipment, uses and how to use</a:t>
                      </a:r>
                    </a:p>
                  </a:txBody>
                  <a:tcPr/>
                </a:tc>
                <a:extLst>
                  <a:ext uri="{0D108BD9-81ED-4DB2-BD59-A6C34878D82A}">
                    <a16:rowId xmlns:a16="http://schemas.microsoft.com/office/drawing/2014/main" val="10000"/>
                  </a:ext>
                </a:extLst>
              </a:tr>
              <a:tr h="1428958">
                <a:tc>
                  <a:txBody>
                    <a:bodyPr/>
                    <a:lstStyle/>
                    <a:p>
                      <a:pPr marL="342900" indent="-342900">
                        <a:buFontTx/>
                        <a:buAutoNum type="arabicPeriod"/>
                        <a:defRPr/>
                      </a:pPr>
                      <a:r>
                        <a:rPr lang="en-US" sz="1800" dirty="0">
                          <a:solidFill>
                            <a:schemeClr val="tx2"/>
                          </a:solidFill>
                          <a:latin typeface="Times New Roman" panose="02020603050405020304" pitchFamily="18" charset="0"/>
                          <a:cs typeface="Times New Roman" panose="02020603050405020304" pitchFamily="18" charset="0"/>
                        </a:rPr>
                        <a:t>Adding to the water heat exchangers </a:t>
                      </a:r>
                    </a:p>
                    <a:p>
                      <a:pPr marL="342900" indent="-342900">
                        <a:buFontTx/>
                        <a:buAutoNum type="arabicPeriod"/>
                        <a:defRPr/>
                      </a:pPr>
                      <a:r>
                        <a:rPr lang="en-US" sz="1800" dirty="0">
                          <a:solidFill>
                            <a:schemeClr val="tx2"/>
                          </a:solidFill>
                          <a:latin typeface="Times New Roman" panose="02020603050405020304" pitchFamily="18" charset="0"/>
                          <a:cs typeface="Times New Roman" panose="02020603050405020304" pitchFamily="18" charset="0"/>
                        </a:rPr>
                        <a:t>Spraying on the surfaces of heat exchangers</a:t>
                      </a:r>
                    </a:p>
                    <a:p>
                      <a:pPr marL="342900" indent="-342900">
                        <a:buFontTx/>
                        <a:buAutoNum type="arabicPeriod"/>
                        <a:defRPr/>
                      </a:pPr>
                      <a:r>
                        <a:rPr lang="en-US" sz="1800" dirty="0">
                          <a:solidFill>
                            <a:schemeClr val="tx2"/>
                          </a:solidFill>
                          <a:latin typeface="Times New Roman" panose="02020603050405020304" pitchFamily="18" charset="0"/>
                          <a:cs typeface="Times New Roman" panose="02020603050405020304" pitchFamily="18" charset="0"/>
                        </a:rPr>
                        <a:t>Deep coating our Immersion</a:t>
                      </a:r>
                    </a:p>
                  </a:txBody>
                  <a:tcPr/>
                </a:tc>
                <a:extLst>
                  <a:ext uri="{0D108BD9-81ED-4DB2-BD59-A6C34878D82A}">
                    <a16:rowId xmlns:a16="http://schemas.microsoft.com/office/drawing/2014/main" val="10001"/>
                  </a:ext>
                </a:extLst>
              </a:tr>
            </a:tbl>
          </a:graphicData>
        </a:graphic>
      </p:graphicFrame>
      <p:sp>
        <p:nvSpPr>
          <p:cNvPr id="16" name="Rectangle 15">
            <a:extLst>
              <a:ext uri="{FF2B5EF4-FFF2-40B4-BE49-F238E27FC236}">
                <a16:creationId xmlns:a16="http://schemas.microsoft.com/office/drawing/2014/main" id="{0522FE8D-A7BE-4E85-BD87-E4C4DFAA8EF6}"/>
              </a:ext>
            </a:extLst>
          </p:cNvPr>
          <p:cNvSpPr/>
          <p:nvPr/>
        </p:nvSpPr>
        <p:spPr>
          <a:xfrm>
            <a:off x="0" y="1600942"/>
            <a:ext cx="9143999" cy="40011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DZ Nano-coatings </a:t>
            </a:r>
            <a:r>
              <a:rPr lang="en-US" sz="2000" b="1" dirty="0">
                <a:latin typeface="Times New Roman" panose="02020603050405020304" pitchFamily="18" charset="0"/>
                <a:cs typeface="Times New Roman" panose="02020603050405020304" pitchFamily="18" charset="0"/>
              </a:rPr>
              <a:t>New generation of advanced nano-coating </a:t>
            </a:r>
          </a:p>
        </p:txBody>
      </p:sp>
      <p:graphicFrame>
        <p:nvGraphicFramePr>
          <p:cNvPr id="17" name="Table 16">
            <a:extLst>
              <a:ext uri="{FF2B5EF4-FFF2-40B4-BE49-F238E27FC236}">
                <a16:creationId xmlns:a16="http://schemas.microsoft.com/office/drawing/2014/main" id="{60272C72-379F-4011-876D-78D4F6E36E25}"/>
              </a:ext>
            </a:extLst>
          </p:cNvPr>
          <p:cNvGraphicFramePr>
            <a:graphicFrameLocks noGrp="1"/>
          </p:cNvGraphicFramePr>
          <p:nvPr/>
        </p:nvGraphicFramePr>
        <p:xfrm>
          <a:off x="4501323" y="5032474"/>
          <a:ext cx="4724400" cy="1825198"/>
        </p:xfrm>
        <a:graphic>
          <a:graphicData uri="http://schemas.openxmlformats.org/drawingml/2006/table">
            <a:tbl>
              <a:tblPr firstRow="1" bandRow="1">
                <a:tableStyleId>{5C22544A-7EE6-4342-B048-85BDC9FD1C3A}</a:tableStyleId>
              </a:tblPr>
              <a:tblGrid>
                <a:gridCol w="4724400">
                  <a:extLst>
                    <a:ext uri="{9D8B030D-6E8A-4147-A177-3AD203B41FA5}">
                      <a16:colId xmlns:a16="http://schemas.microsoft.com/office/drawing/2014/main" val="20000"/>
                    </a:ext>
                  </a:extLst>
                </a:gridCol>
              </a:tblGrid>
              <a:tr h="125071">
                <a:tc>
                  <a:txBody>
                    <a:bodyPr/>
                    <a:lstStyle/>
                    <a:p>
                      <a:pPr algn="ctr"/>
                      <a:r>
                        <a:rPr lang="en-US" sz="2000" dirty="0"/>
                        <a:t>Advantages:</a:t>
                      </a:r>
                    </a:p>
                  </a:txBody>
                  <a:tcPr/>
                </a:tc>
                <a:extLst>
                  <a:ext uri="{0D108BD9-81ED-4DB2-BD59-A6C34878D82A}">
                    <a16:rowId xmlns:a16="http://schemas.microsoft.com/office/drawing/2014/main" val="10000"/>
                  </a:ext>
                </a:extLst>
              </a:tr>
              <a:tr h="1428958">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b="0" dirty="0">
                          <a:solidFill>
                            <a:schemeClr val="tx2"/>
                          </a:solidFill>
                          <a:latin typeface="Times New Roman" panose="02020603050405020304" pitchFamily="18" charset="0"/>
                          <a:cs typeface="Times New Roman" panose="02020603050405020304" pitchFamily="18" charset="0"/>
                        </a:rPr>
                        <a:t>Reduce the cost of gas and electricity bills</a:t>
                      </a:r>
                      <a:endParaRPr lang="en-US" altLang="en-US" sz="1800" b="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Tx/>
                        <a:buAutoNum type="arabicPeriod"/>
                        <a:defRPr/>
                      </a:pPr>
                      <a:r>
                        <a:rPr lang="en-US" altLang="en-US" sz="1800" b="0" dirty="0">
                          <a:solidFill>
                            <a:srgbClr val="1F3864"/>
                          </a:solidFill>
                          <a:latin typeface="Times New Roman" panose="02020603050405020304" pitchFamily="18" charset="0"/>
                          <a:ea typeface="Calibri" panose="020F0502020204030204" pitchFamily="34" charset="0"/>
                          <a:cs typeface="Arial" panose="020B0604020202020204" pitchFamily="34" charset="0"/>
                        </a:rPr>
                        <a:t>At least 5% reduction in energy consumption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b="0" dirty="0">
                          <a:solidFill>
                            <a:schemeClr val="tx2"/>
                          </a:solidFill>
                          <a:latin typeface="Times New Roman" panose="02020603050405020304" pitchFamily="18" charset="0"/>
                          <a:cs typeface="Times New Roman" panose="02020603050405020304" pitchFamily="18" charset="0"/>
                        </a:rPr>
                        <a:t>At least 8% Reducing Co2 emissions.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b="0" dirty="0">
                          <a:solidFill>
                            <a:schemeClr val="tx2"/>
                          </a:solidFill>
                          <a:latin typeface="Times New Roman" panose="02020603050405020304" pitchFamily="18" charset="0"/>
                          <a:cs typeface="Times New Roman" panose="02020603050405020304" pitchFamily="18" charset="0"/>
                        </a:rPr>
                        <a:t>At least 10% Reducing maintenance costs.        </a:t>
                      </a:r>
                      <a:endParaRPr lang="en-US" altLang="en-US" sz="1800" b="0" dirty="0">
                        <a:solidFill>
                          <a:srgbClr val="1F3864"/>
                        </a:solidFill>
                        <a:latin typeface="Times New Roman" panose="02020603050405020304" pitchFamily="18"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graphicFrame>
        <p:nvGraphicFramePr>
          <p:cNvPr id="20" name="Table 19">
            <a:extLst>
              <a:ext uri="{FF2B5EF4-FFF2-40B4-BE49-F238E27FC236}">
                <a16:creationId xmlns:a16="http://schemas.microsoft.com/office/drawing/2014/main" id="{CDB5CBB3-4DBF-4905-8FF4-1AD4C9B903FF}"/>
              </a:ext>
            </a:extLst>
          </p:cNvPr>
          <p:cNvGraphicFramePr>
            <a:graphicFrameLocks noGrp="1"/>
          </p:cNvGraphicFramePr>
          <p:nvPr/>
        </p:nvGraphicFramePr>
        <p:xfrm>
          <a:off x="2743200" y="3133235"/>
          <a:ext cx="3810000" cy="152400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tblGrid>
              <a:tr h="311796">
                <a:tc>
                  <a:txBody>
                    <a:bodyPr/>
                    <a:lstStyle/>
                    <a:p>
                      <a:pPr algn="ctr"/>
                      <a:r>
                        <a:rPr lang="en-US" sz="1600" dirty="0">
                          <a:latin typeface="Times New Roman" panose="02020603050405020304" pitchFamily="18" charset="0"/>
                          <a:cs typeface="Times New Roman" panose="02020603050405020304" pitchFamily="18" charset="0"/>
                        </a:rPr>
                        <a:t>Equipment that can use nano-coatings</a:t>
                      </a:r>
                    </a:p>
                  </a:txBody>
                  <a:tcPr/>
                </a:tc>
                <a:extLst>
                  <a:ext uri="{0D108BD9-81ED-4DB2-BD59-A6C34878D82A}">
                    <a16:rowId xmlns:a16="http://schemas.microsoft.com/office/drawing/2014/main" val="10000"/>
                  </a:ext>
                </a:extLst>
              </a:tr>
              <a:tr h="1105460">
                <a:tc>
                  <a:txBody>
                    <a:bodyPr/>
                    <a:lstStyle/>
                    <a:p>
                      <a:r>
                        <a:rPr lang="en-US" altLang="ko-KR" sz="1800" b="0" dirty="0">
                          <a:solidFill>
                            <a:srgbClr val="003366"/>
                          </a:solidFill>
                          <a:latin typeface="Times New Roman" panose="02020603050405020304" pitchFamily="18" charset="0"/>
                          <a:ea typeface="맑은 고딕" pitchFamily="50" charset="-127"/>
                          <a:cs typeface="Times New Roman" panose="02020603050405020304" pitchFamily="18" charset="0"/>
                        </a:rPr>
                        <a:t>-</a:t>
                      </a:r>
                      <a:r>
                        <a:rPr lang="fa-IR" altLang="ko-KR" sz="1800" b="0" dirty="0">
                          <a:solidFill>
                            <a:srgbClr val="003366"/>
                          </a:solidFill>
                          <a:latin typeface="Times New Roman" panose="02020603050405020304" pitchFamily="18" charset="0"/>
                          <a:ea typeface="맑은 고딕" pitchFamily="50" charset="-127"/>
                          <a:cs typeface="Times New Roman" panose="02020603050405020304" pitchFamily="18" charset="0"/>
                        </a:rPr>
                        <a:t> </a:t>
                      </a:r>
                      <a:r>
                        <a:rPr lang="en-US" altLang="ko-KR" sz="1800" b="0" dirty="0">
                          <a:solidFill>
                            <a:srgbClr val="003366"/>
                          </a:solidFill>
                          <a:latin typeface="Times New Roman" panose="02020603050405020304" pitchFamily="18" charset="0"/>
                          <a:ea typeface="맑은 고딕" pitchFamily="50" charset="-127"/>
                          <a:cs typeface="Times New Roman" panose="02020603050405020304" pitchFamily="18" charset="0"/>
                        </a:rPr>
                        <a:t>All </a:t>
                      </a:r>
                      <a:r>
                        <a:rPr lang="en-US" dirty="0">
                          <a:latin typeface="Times New Roman" panose="02020603050405020304" pitchFamily="18" charset="0"/>
                          <a:cs typeface="Times New Roman" panose="02020603050405020304" pitchFamily="18" charset="0"/>
                        </a:rPr>
                        <a:t>water heater and package</a:t>
                      </a:r>
                      <a:endParaRPr lang="en-US" altLang="ko-KR" sz="1800" b="0" dirty="0">
                        <a:solidFill>
                          <a:srgbClr val="003366"/>
                        </a:solidFill>
                        <a:latin typeface="Times New Roman" panose="02020603050405020304" pitchFamily="18" charset="0"/>
                        <a:ea typeface="맑은 고딕" pitchFamily="50" charset="-127"/>
                        <a:cs typeface="Times New Roman" panose="02020603050405020304" pitchFamily="18" charset="0"/>
                      </a:endParaRPr>
                    </a:p>
                    <a:p>
                      <a:r>
                        <a:rPr lang="en-US" altLang="ko-KR" sz="1800" b="0" dirty="0">
                          <a:solidFill>
                            <a:srgbClr val="003366"/>
                          </a:solidFill>
                          <a:latin typeface="Times New Roman" panose="02020603050405020304" pitchFamily="18" charset="0"/>
                          <a:ea typeface="맑은 고딕" pitchFamily="50" charset="-127"/>
                          <a:cs typeface="Times New Roman" panose="02020603050405020304" pitchFamily="18" charset="0"/>
                        </a:rPr>
                        <a:t>- All cooling systems and chillers </a:t>
                      </a:r>
                    </a:p>
                    <a:p>
                      <a:r>
                        <a:rPr lang="en-US" altLang="ko-KR" sz="1800" b="0" dirty="0">
                          <a:solidFill>
                            <a:srgbClr val="003366"/>
                          </a:solidFill>
                          <a:latin typeface="Times New Roman" panose="02020603050405020304" pitchFamily="18" charset="0"/>
                          <a:ea typeface="맑은 고딕" pitchFamily="50" charset="-127"/>
                          <a:cs typeface="Times New Roman" panose="02020603050405020304" pitchFamily="18" charset="0"/>
                        </a:rPr>
                        <a:t>- heat pump and Refrigerators</a:t>
                      </a:r>
                    </a:p>
                    <a:p>
                      <a:r>
                        <a:rPr lang="en-US" altLang="ko-KR" sz="1800" b="0" dirty="0">
                          <a:solidFill>
                            <a:srgbClr val="003366"/>
                          </a:solidFill>
                          <a:latin typeface="Times New Roman" panose="02020603050405020304" pitchFamily="18" charset="0"/>
                          <a:ea typeface="맑은 고딕" pitchFamily="50" charset="-127"/>
                          <a:cs typeface="Times New Roman" panose="02020603050405020304" pitchFamily="18" charset="0"/>
                        </a:rPr>
                        <a:t>- heater coil</a:t>
                      </a:r>
                      <a:endParaRPr lang="ko-KR" altLang="en-US" sz="1800" b="0" dirty="0">
                        <a:solidFill>
                          <a:srgbClr val="003366"/>
                        </a:solidFill>
                        <a:latin typeface="Times New Roman" panose="02020603050405020304" pitchFamily="18" charset="0"/>
                        <a:ea typeface="맑은 고딕" pitchFamily="50" charset="-127"/>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21" name="Rectangle 20">
            <a:extLst>
              <a:ext uri="{FF2B5EF4-FFF2-40B4-BE49-F238E27FC236}">
                <a16:creationId xmlns:a16="http://schemas.microsoft.com/office/drawing/2014/main" id="{99E24C00-A42D-4F6E-BCBB-A8CAC368D35E}"/>
              </a:ext>
            </a:extLst>
          </p:cNvPr>
          <p:cNvSpPr/>
          <p:nvPr/>
        </p:nvSpPr>
        <p:spPr>
          <a:xfrm>
            <a:off x="6220834" y="265497"/>
            <a:ext cx="2923165" cy="132956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a:rPr>
              <a:t>DZ</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Nano-coatings</a:t>
            </a:r>
          </a:p>
        </p:txBody>
      </p:sp>
      <p:pic>
        <p:nvPicPr>
          <p:cNvPr id="14" name="Picture 5">
            <a:extLst>
              <a:ext uri="{FF2B5EF4-FFF2-40B4-BE49-F238E27FC236}">
                <a16:creationId xmlns:a16="http://schemas.microsoft.com/office/drawing/2014/main" id="{CC6D4166-6C0F-4438-9E20-97C321963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7" y="3038282"/>
            <a:ext cx="2607637" cy="153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C904B2FC-61E7-4A23-92A9-E427BCD42E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00" r="21111" b="5607"/>
          <a:stretch/>
        </p:blipFill>
        <p:spPr>
          <a:xfrm>
            <a:off x="7787642" y="2796396"/>
            <a:ext cx="1300479" cy="1825199"/>
          </a:xfrm>
          <a:prstGeom prst="rect">
            <a:avLst/>
          </a:prstGeom>
        </p:spPr>
      </p:pic>
      <p:pic>
        <p:nvPicPr>
          <p:cNvPr id="6" name="Picture 5">
            <a:extLst>
              <a:ext uri="{FF2B5EF4-FFF2-40B4-BE49-F238E27FC236}">
                <a16:creationId xmlns:a16="http://schemas.microsoft.com/office/drawing/2014/main" id="{F0EC1F28-D8F8-4885-B6E8-EB574337C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78" t="6668" r="22020" b="5555"/>
          <a:stretch/>
        </p:blipFill>
        <p:spPr>
          <a:xfrm>
            <a:off x="6619665" y="2955615"/>
            <a:ext cx="1086254" cy="1696540"/>
          </a:xfrm>
          <a:prstGeom prst="rect">
            <a:avLst/>
          </a:prstGeom>
        </p:spPr>
      </p:pic>
      <p:pic>
        <p:nvPicPr>
          <p:cNvPr id="8" name="Picture 7">
            <a:extLst>
              <a:ext uri="{FF2B5EF4-FFF2-40B4-BE49-F238E27FC236}">
                <a16:creationId xmlns:a16="http://schemas.microsoft.com/office/drawing/2014/main" id="{A2F59260-1D5F-471B-B491-FED5A8D8D3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245195"/>
            <a:ext cx="2209800" cy="1338384"/>
          </a:xfrm>
          <a:prstGeom prst="rect">
            <a:avLst/>
          </a:prstGeom>
        </p:spPr>
      </p:pic>
    </p:spTree>
    <p:extLst>
      <p:ext uri="{BB962C8B-B14F-4D97-AF65-F5344CB8AC3E}">
        <p14:creationId xmlns:p14="http://schemas.microsoft.com/office/powerpoint/2010/main" val="946328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C5C8D-EC92-D97A-0E16-4E353DD00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008" y="1809667"/>
            <a:ext cx="7467984" cy="3238666"/>
          </a:xfrm>
          <a:prstGeom prst="rect">
            <a:avLst/>
          </a:prstGeom>
        </p:spPr>
      </p:pic>
      <p:pic>
        <p:nvPicPr>
          <p:cNvPr id="4" name="Picture 3">
            <a:extLst>
              <a:ext uri="{FF2B5EF4-FFF2-40B4-BE49-F238E27FC236}">
                <a16:creationId xmlns:a16="http://schemas.microsoft.com/office/drawing/2014/main" id="{FC6A7B6A-4C56-9583-266B-00A4B857ACDE}"/>
              </a:ext>
            </a:extLst>
          </p:cNvPr>
          <p:cNvPicPr/>
          <p:nvPr/>
        </p:nvPicPr>
        <p:blipFill rotWithShape="1">
          <a:blip r:embed="rId3" cstate="print">
            <a:extLst>
              <a:ext uri="{28A0092B-C50C-407E-A947-70E740481C1C}">
                <a14:useLocalDpi xmlns:a14="http://schemas.microsoft.com/office/drawing/2010/main" val="0"/>
              </a:ext>
            </a:extLst>
          </a:blip>
          <a:srcRect l="20276" r="23490"/>
          <a:stretch/>
        </p:blipFill>
        <p:spPr bwMode="auto">
          <a:xfrm>
            <a:off x="3886200" y="457199"/>
            <a:ext cx="1219200" cy="87202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67F5A12-75B6-B912-AC3B-0421ABF2591D}"/>
              </a:ext>
            </a:extLst>
          </p:cNvPr>
          <p:cNvSpPr txBox="1"/>
          <p:nvPr/>
        </p:nvSpPr>
        <p:spPr>
          <a:xfrm>
            <a:off x="2929007" y="6062246"/>
            <a:ext cx="3285986" cy="338554"/>
          </a:xfrm>
          <a:prstGeom prst="rect">
            <a:avLst/>
          </a:prstGeom>
          <a:noFill/>
        </p:spPr>
        <p:txBody>
          <a:bodyPr wrap="square">
            <a:spAutoFit/>
          </a:bodyPr>
          <a:lstStyle/>
          <a:p>
            <a:pPr algn="ctr"/>
            <a:r>
              <a:rPr lang="en-US" sz="1600" b="1" dirty="0">
                <a:effectLst/>
                <a:latin typeface="Arial" panose="020B0604020202020204" pitchFamily="34" charset="0"/>
                <a:ea typeface="Calibri" panose="020F0502020204030204" pitchFamily="34" charset="0"/>
                <a:cs typeface="Arial" panose="020B0604020202020204" pitchFamily="34" charset="0"/>
              </a:rPr>
              <a:t>Nano Idea Commerce East .co</a:t>
            </a:r>
            <a:endParaRPr lang="en-US"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2317387-C4B9-38C7-8442-EA2ADD5AE135}"/>
              </a:ext>
            </a:extLst>
          </p:cNvPr>
          <p:cNvSpPr txBox="1"/>
          <p:nvPr/>
        </p:nvSpPr>
        <p:spPr>
          <a:xfrm>
            <a:off x="2286000" y="1369391"/>
            <a:ext cx="4572000" cy="400110"/>
          </a:xfrm>
          <a:prstGeom prst="rect">
            <a:avLst/>
          </a:prstGeom>
          <a:noFill/>
        </p:spPr>
        <p:txBody>
          <a:bodyPr wrap="square">
            <a:spAutoFit/>
          </a:bodyPr>
          <a:lstStyle/>
          <a:p>
            <a:pPr algn="ctr"/>
            <a:r>
              <a:rPr lang="ar-SA" sz="1700" b="1" dirty="0">
                <a:effectLst/>
                <a:ea typeface="Calibri" panose="020F0502020204030204" pitchFamily="34" charset="0"/>
                <a:cs typeface="Times New Roman" panose="02020603050405020304" pitchFamily="18" charset="0"/>
              </a:rPr>
              <a:t>شرکت نانو ایده تجارت شرق</a:t>
            </a:r>
            <a:r>
              <a:rPr lang="en-US" sz="2000" b="1" dirty="0">
                <a:effectLst/>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3057599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46EDD78D-6972-F256-C4E3-1F15D39647F2}"/>
              </a:ext>
            </a:extLst>
          </p:cNvPr>
          <p:cNvPicPr>
            <a:picLocks noChangeAspect="1"/>
          </p:cNvPicPr>
          <p:nvPr/>
        </p:nvPicPr>
        <p:blipFill>
          <a:blip r:embed="rId2"/>
          <a:stretch>
            <a:fillRect/>
          </a:stretch>
        </p:blipFill>
        <p:spPr>
          <a:xfrm>
            <a:off x="609600" y="1295400"/>
            <a:ext cx="8219440" cy="4960621"/>
          </a:xfrm>
          <a:prstGeom prst="rect">
            <a:avLst/>
          </a:prstGeom>
        </p:spPr>
      </p:pic>
      <p:sp>
        <p:nvSpPr>
          <p:cNvPr id="3" name="Subtitle 5">
            <a:extLst>
              <a:ext uri="{FF2B5EF4-FFF2-40B4-BE49-F238E27FC236}">
                <a16:creationId xmlns:a16="http://schemas.microsoft.com/office/drawing/2014/main" id="{476695F1-8834-234F-B77E-6CDE80B48F8D}"/>
              </a:ext>
            </a:extLst>
          </p:cNvPr>
          <p:cNvSpPr txBox="1">
            <a:spLocks/>
          </p:cNvSpPr>
          <p:nvPr/>
        </p:nvSpPr>
        <p:spPr>
          <a:xfrm>
            <a:off x="381000" y="76200"/>
            <a:ext cx="7282646" cy="966893"/>
          </a:xfrm>
          <a:prstGeom prst="rect">
            <a:avLst/>
          </a:prstGeom>
        </p:spPr>
        <p:txBody>
          <a:bodyPr vert="horz" lIns="91440" tIns="45720" rIns="91440" bIns="45720" rtlCol="0" anchor="t">
            <a:normAutofit fontScale="25000" lnSpcReduction="20000"/>
          </a:bodyPr>
          <a:lstStyle>
            <a:lvl1pPr marL="0" indent="0" algn="l" defTabSz="457200" rtl="1"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1"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1"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1"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1"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1"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1"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1"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1"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The best and newest product to heat transfer rate improvement</a:t>
            </a:r>
            <a:endParaRPr kumimoji="0" lang="en-US" sz="4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a:p>
            <a:pPr marL="0" marR="0" lvl="0" indent="0" algn="l" defTabSz="457200" rtl="1" eaLnBrk="1" fontAlgn="auto" latinLnBrk="0" hangingPunct="1">
              <a:lnSpc>
                <a:spcPct val="100000"/>
              </a:lnSpc>
              <a:spcBef>
                <a:spcPct val="20000"/>
              </a:spcBef>
              <a:spcAft>
                <a:spcPts val="600"/>
              </a:spcAft>
              <a:buClr>
                <a:srgbClr val="4590B8"/>
              </a:buClr>
              <a:buSzPct val="92000"/>
              <a:buFont typeface="Wingdings 2" panose="05020102010507070707" pitchFamily="18" charset="2"/>
              <a:buNone/>
              <a:tabLst/>
              <a:defRPr/>
            </a:pPr>
            <a:endParaRPr kumimoji="0" lang="en-US" sz="1600" b="0" i="0" u="none" strike="noStrike" kern="1200" cap="all" spc="0" normalizeH="0" baseline="0" noProof="0" dirty="0">
              <a:ln>
                <a:noFill/>
              </a:ln>
              <a:solidFill>
                <a:srgbClr val="4590B8"/>
              </a:solidFill>
              <a:effectLst/>
              <a:uLnTx/>
              <a:uFillTx/>
              <a:latin typeface="Gill Sans MT"/>
              <a:ea typeface="+mn-ea"/>
              <a:cs typeface="+mn-cs"/>
            </a:endParaRPr>
          </a:p>
        </p:txBody>
      </p:sp>
    </p:spTree>
    <p:extLst>
      <p:ext uri="{BB962C8B-B14F-4D97-AF65-F5344CB8AC3E}">
        <p14:creationId xmlns:p14="http://schemas.microsoft.com/office/powerpoint/2010/main" val="1080166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C3C72B-53CA-9C76-3867-13205727DAFB}"/>
              </a:ext>
            </a:extLst>
          </p:cNvPr>
          <p:cNvPicPr>
            <a:picLocks noChangeAspect="1"/>
          </p:cNvPicPr>
          <p:nvPr/>
        </p:nvPicPr>
        <p:blipFill rotWithShape="1">
          <a:blip r:embed="rId2"/>
          <a:srcRect l="3083" r="2583" b="5482"/>
          <a:stretch/>
        </p:blipFill>
        <p:spPr>
          <a:xfrm>
            <a:off x="0" y="44287"/>
            <a:ext cx="12192000" cy="6858000"/>
          </a:xfrm>
          <a:prstGeom prst="rect">
            <a:avLst/>
          </a:prstGeom>
        </p:spPr>
      </p:pic>
    </p:spTree>
    <p:extLst>
      <p:ext uri="{BB962C8B-B14F-4D97-AF65-F5344CB8AC3E}">
        <p14:creationId xmlns:p14="http://schemas.microsoft.com/office/powerpoint/2010/main" val="2836872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1EA0CE-5857-47CC-0968-E0C58D578E76}"/>
              </a:ext>
            </a:extLst>
          </p:cNvPr>
          <p:cNvSpPr>
            <a:spLocks noGrp="1"/>
          </p:cNvSpPr>
          <p:nvPr>
            <p:ph type="sldNum" sz="quarter" idx="12"/>
          </p:nvPr>
        </p:nvSpPr>
        <p:spPr>
          <a:xfrm>
            <a:off x="7710325" y="5446275"/>
            <a:ext cx="1052510" cy="365125"/>
          </a:xfrm>
        </p:spPr>
        <p:txBody>
          <a:bodyPr/>
          <a:lstStyle/>
          <a:p>
            <a:fld id="{D57F1E4F-1CFF-5643-939E-217C01CDF565}" type="slidenum">
              <a:rPr lang="en-US" smtClean="0"/>
              <a:pPr/>
              <a:t>6</a:t>
            </a:fld>
            <a:endParaRPr lang="en-US" dirty="0"/>
          </a:p>
        </p:txBody>
      </p:sp>
      <p:pic>
        <p:nvPicPr>
          <p:cNvPr id="3" name="Picture 2">
            <a:extLst>
              <a:ext uri="{FF2B5EF4-FFF2-40B4-BE49-F238E27FC236}">
                <a16:creationId xmlns:a16="http://schemas.microsoft.com/office/drawing/2014/main" id="{AD8D277E-5E03-9A72-B430-0DA92DCF1C7F}"/>
              </a:ext>
            </a:extLst>
          </p:cNvPr>
          <p:cNvPicPr>
            <a:picLocks noChangeAspect="1"/>
          </p:cNvPicPr>
          <p:nvPr/>
        </p:nvPicPr>
        <p:blipFill rotWithShape="1">
          <a:blip r:embed="rId2"/>
          <a:srcRect l="24766" t="11111"/>
          <a:stretch/>
        </p:blipFill>
        <p:spPr>
          <a:xfrm>
            <a:off x="3457577" y="4001178"/>
            <a:ext cx="5419106" cy="2185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EBCEB614-5931-B82C-3C42-02FCB4626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7800"/>
            <a:ext cx="5447683" cy="2553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1">
            <a:extLst>
              <a:ext uri="{FF2B5EF4-FFF2-40B4-BE49-F238E27FC236}">
                <a16:creationId xmlns:a16="http://schemas.microsoft.com/office/drawing/2014/main" id="{5B159C6E-16C8-3E06-B5F4-84AFF3FAD59E}"/>
              </a:ext>
            </a:extLst>
          </p:cNvPr>
          <p:cNvSpPr txBox="1">
            <a:spLocks/>
          </p:cNvSpPr>
          <p:nvPr/>
        </p:nvSpPr>
        <p:spPr>
          <a:xfrm>
            <a:off x="3251775" y="4488994"/>
            <a:ext cx="1052510" cy="365125"/>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solidFill>
                  <a:srgbClr val="4590B8"/>
                </a:solidFill>
                <a:latin typeface="Gill Sans MT"/>
              </a:rPr>
              <a:pPr/>
              <a:t>6</a:t>
            </a:fld>
            <a:endParaRPr lang="en-US" dirty="0">
              <a:solidFill>
                <a:srgbClr val="4590B8"/>
              </a:solidFill>
              <a:latin typeface="Gill Sans MT"/>
            </a:endParaRPr>
          </a:p>
        </p:txBody>
      </p:sp>
      <p:pic>
        <p:nvPicPr>
          <p:cNvPr id="6" name="Picture 2" descr="E:\بوتان\199012121667.jpg">
            <a:extLst>
              <a:ext uri="{FF2B5EF4-FFF2-40B4-BE49-F238E27FC236}">
                <a16:creationId xmlns:a16="http://schemas.microsoft.com/office/drawing/2014/main" id="{9450B7AD-9C96-88E3-DFD7-A94BDC19CBD4}"/>
              </a:ext>
            </a:extLst>
          </p:cNvPr>
          <p:cNvPicPr>
            <a:picLocks noChangeAspect="1" noChangeArrowheads="1"/>
          </p:cNvPicPr>
          <p:nvPr/>
        </p:nvPicPr>
        <p:blipFill rotWithShape="1">
          <a:blip r:embed="rId4" cstate="print"/>
          <a:srcRect b="19486"/>
          <a:stretch/>
        </p:blipFill>
        <p:spPr>
          <a:xfrm>
            <a:off x="-153743" y="551681"/>
            <a:ext cx="2381029" cy="1674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E:\بوتان\199012121669.jpg">
            <a:extLst>
              <a:ext uri="{FF2B5EF4-FFF2-40B4-BE49-F238E27FC236}">
                <a16:creationId xmlns:a16="http://schemas.microsoft.com/office/drawing/2014/main" id="{3EDBEA08-756A-546A-246F-9E46822CACE7}"/>
              </a:ext>
            </a:extLst>
          </p:cNvPr>
          <p:cNvPicPr>
            <a:picLocks noChangeAspect="1" noChangeArrowheads="1"/>
          </p:cNvPicPr>
          <p:nvPr/>
        </p:nvPicPr>
        <p:blipFill>
          <a:blip r:embed="rId5" cstate="print"/>
          <a:srcRect t="28989" b="30433"/>
          <a:stretch>
            <a:fillRect/>
          </a:stretch>
        </p:blipFill>
        <p:spPr>
          <a:xfrm>
            <a:off x="-82552" y="3296993"/>
            <a:ext cx="2381029" cy="1557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E:\بوتان\رسوب\New Image.JPG">
            <a:extLst>
              <a:ext uri="{FF2B5EF4-FFF2-40B4-BE49-F238E27FC236}">
                <a16:creationId xmlns:a16="http://schemas.microsoft.com/office/drawing/2014/main" id="{EC410510-EC24-C469-2ABD-523DED5162A4}"/>
              </a:ext>
            </a:extLst>
          </p:cNvPr>
          <p:cNvPicPr>
            <a:picLocks noChangeAspect="1" noChangeArrowheads="1"/>
          </p:cNvPicPr>
          <p:nvPr/>
        </p:nvPicPr>
        <p:blipFill>
          <a:blip r:embed="rId6" cstate="print"/>
          <a:srcRect l="6436" t="3367" r="8330"/>
          <a:stretch>
            <a:fillRect/>
          </a:stretch>
        </p:blipFill>
        <p:spPr bwMode="auto">
          <a:xfrm>
            <a:off x="2384908" y="1584759"/>
            <a:ext cx="2309649" cy="2200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9" name="Straight Arrow Connector 8">
            <a:extLst>
              <a:ext uri="{FF2B5EF4-FFF2-40B4-BE49-F238E27FC236}">
                <a16:creationId xmlns:a16="http://schemas.microsoft.com/office/drawing/2014/main" id="{47B3BA05-B1B5-A35C-F0D0-FC24F9622B06}"/>
              </a:ext>
            </a:extLst>
          </p:cNvPr>
          <p:cNvCxnSpPr>
            <a:cxnSpLocks/>
          </p:cNvCxnSpPr>
          <p:nvPr/>
        </p:nvCxnSpPr>
        <p:spPr>
          <a:xfrm>
            <a:off x="1532675" y="4285059"/>
            <a:ext cx="1064353" cy="0"/>
          </a:xfrm>
          <a:prstGeom prst="straightConnector1">
            <a:avLst/>
          </a:prstGeom>
          <a:noFill/>
          <a:ln w="25400" cap="rnd" cmpd="sng" algn="ctr">
            <a:solidFill>
              <a:srgbClr val="45CBE8"/>
            </a:solidFill>
            <a:prstDash val="solid"/>
            <a:tailEnd type="triangle"/>
          </a:ln>
          <a:effectLst>
            <a:outerShdw blurRad="38100" dist="25400" dir="5400000" rotWithShape="0">
              <a:srgbClr val="000000">
                <a:alpha val="55000"/>
              </a:srgbClr>
            </a:outerShdw>
          </a:effectLst>
        </p:spPr>
      </p:cxnSp>
      <p:sp>
        <p:nvSpPr>
          <p:cNvPr id="10" name="TextBox 9">
            <a:extLst>
              <a:ext uri="{FF2B5EF4-FFF2-40B4-BE49-F238E27FC236}">
                <a16:creationId xmlns:a16="http://schemas.microsoft.com/office/drawing/2014/main" id="{AA3FB989-1E8E-B333-C26C-0407E0586913}"/>
              </a:ext>
            </a:extLst>
          </p:cNvPr>
          <p:cNvSpPr txBox="1"/>
          <p:nvPr/>
        </p:nvSpPr>
        <p:spPr>
          <a:xfrm>
            <a:off x="-82552" y="2226391"/>
            <a:ext cx="2309837" cy="923330"/>
          </a:xfrm>
          <a:prstGeom prst="rect">
            <a:avLst/>
          </a:prstGeom>
          <a:noFill/>
        </p:spPr>
        <p:txBody>
          <a:bodyPr wrap="square">
            <a:spAutoFit/>
          </a:bodyPr>
          <a:lstStyle/>
          <a:p>
            <a:pPr algn="just" defTabSz="457200"/>
            <a:r>
              <a:rPr lang="en-US" b="1" dirty="0">
                <a:solidFill>
                  <a:srgbClr val="FF0000"/>
                </a:solidFill>
                <a:latin typeface="Times New Roman" panose="02020603050405020304" pitchFamily="18" charset="0"/>
                <a:cs typeface="Times New Roman" panose="02020603050405020304" pitchFamily="18" charset="0"/>
              </a:rPr>
              <a:t>The thickness of the sediment layer in the same time.</a:t>
            </a:r>
          </a:p>
        </p:txBody>
      </p:sp>
      <p:cxnSp>
        <p:nvCxnSpPr>
          <p:cNvPr id="11" name="Straight Arrow Connector 10">
            <a:extLst>
              <a:ext uri="{FF2B5EF4-FFF2-40B4-BE49-F238E27FC236}">
                <a16:creationId xmlns:a16="http://schemas.microsoft.com/office/drawing/2014/main" id="{F822E599-4BCB-4EF0-9EB8-FF475F828305}"/>
              </a:ext>
            </a:extLst>
          </p:cNvPr>
          <p:cNvCxnSpPr/>
          <p:nvPr/>
        </p:nvCxnSpPr>
        <p:spPr>
          <a:xfrm>
            <a:off x="2955075" y="3704854"/>
            <a:ext cx="0" cy="487680"/>
          </a:xfrm>
          <a:prstGeom prst="straightConnector1">
            <a:avLst/>
          </a:prstGeom>
          <a:noFill/>
          <a:ln w="25400" cap="rnd" cmpd="sng" algn="ctr">
            <a:solidFill>
              <a:srgbClr val="45CBE8"/>
            </a:solidFill>
            <a:prstDash val="solid"/>
            <a:tailEnd type="triangle"/>
          </a:ln>
          <a:effectLst>
            <a:outerShdw blurRad="38100" dist="25400" dir="5400000" rotWithShape="0">
              <a:srgbClr val="000000">
                <a:alpha val="55000"/>
              </a:srgbClr>
            </a:outerShdw>
          </a:effectLst>
        </p:spPr>
      </p:cxnSp>
      <p:cxnSp>
        <p:nvCxnSpPr>
          <p:cNvPr id="12" name="Straight Arrow Connector 11">
            <a:extLst>
              <a:ext uri="{FF2B5EF4-FFF2-40B4-BE49-F238E27FC236}">
                <a16:creationId xmlns:a16="http://schemas.microsoft.com/office/drawing/2014/main" id="{B572E7C7-694F-A38C-2A65-5B9A7E140550}"/>
              </a:ext>
            </a:extLst>
          </p:cNvPr>
          <p:cNvCxnSpPr/>
          <p:nvPr/>
        </p:nvCxnSpPr>
        <p:spPr>
          <a:xfrm>
            <a:off x="1824868" y="1237392"/>
            <a:ext cx="772160" cy="0"/>
          </a:xfrm>
          <a:prstGeom prst="straightConnector1">
            <a:avLst/>
          </a:prstGeom>
          <a:noFill/>
          <a:ln w="25400" cap="rnd" cmpd="sng" algn="ctr">
            <a:solidFill>
              <a:srgbClr val="45CBE8"/>
            </a:solidFill>
            <a:prstDash val="solid"/>
            <a:tailEnd type="triangle"/>
          </a:ln>
          <a:effectLst>
            <a:outerShdw blurRad="38100" dist="25400" dir="5400000" rotWithShape="0">
              <a:srgbClr val="000000">
                <a:alpha val="55000"/>
              </a:srgbClr>
            </a:outerShdw>
          </a:effectLst>
        </p:spPr>
      </p:cxnSp>
      <p:cxnSp>
        <p:nvCxnSpPr>
          <p:cNvPr id="13" name="Straight Arrow Connector 12">
            <a:extLst>
              <a:ext uri="{FF2B5EF4-FFF2-40B4-BE49-F238E27FC236}">
                <a16:creationId xmlns:a16="http://schemas.microsoft.com/office/drawing/2014/main" id="{991BFC93-AEAB-26DA-7F91-6A74FFD5E58E}"/>
              </a:ext>
            </a:extLst>
          </p:cNvPr>
          <p:cNvCxnSpPr/>
          <p:nvPr/>
        </p:nvCxnSpPr>
        <p:spPr>
          <a:xfrm flipH="1" flipV="1">
            <a:off x="3037385" y="1359743"/>
            <a:ext cx="18260" cy="318862"/>
          </a:xfrm>
          <a:prstGeom prst="straightConnector1">
            <a:avLst/>
          </a:prstGeom>
          <a:noFill/>
          <a:ln w="25400" cap="rnd" cmpd="sng" algn="ctr">
            <a:solidFill>
              <a:srgbClr val="45CBE8"/>
            </a:solidFill>
            <a:prstDash val="solid"/>
            <a:tailEnd type="triangle"/>
          </a:ln>
          <a:effectLst>
            <a:outerShdw blurRad="38100" dist="25400" dir="5400000" rotWithShape="0">
              <a:srgbClr val="000000">
                <a:alpha val="55000"/>
              </a:srgbClr>
            </a:outerShdw>
          </a:effectLst>
        </p:spPr>
      </p:cxnSp>
      <p:sp>
        <p:nvSpPr>
          <p:cNvPr id="14" name="TextBox 13">
            <a:extLst>
              <a:ext uri="{FF2B5EF4-FFF2-40B4-BE49-F238E27FC236}">
                <a16:creationId xmlns:a16="http://schemas.microsoft.com/office/drawing/2014/main" id="{975544C1-A672-E9BE-CEC0-047C5B5AFEFE}"/>
              </a:ext>
            </a:extLst>
          </p:cNvPr>
          <p:cNvSpPr txBox="1"/>
          <p:nvPr/>
        </p:nvSpPr>
        <p:spPr>
          <a:xfrm>
            <a:off x="2512050" y="4121414"/>
            <a:ext cx="2381028" cy="369332"/>
          </a:xfrm>
          <a:prstGeom prst="rect">
            <a:avLst/>
          </a:prstGeom>
          <a:noFill/>
        </p:spPr>
        <p:txBody>
          <a:bodyPr wrap="square">
            <a:spAutoFit/>
          </a:bodyPr>
          <a:lstStyle/>
          <a:p>
            <a:pPr defTabSz="457200"/>
            <a:r>
              <a:rPr lang="en-US" b="1" dirty="0">
                <a:solidFill>
                  <a:srgbClr val="FF0000"/>
                </a:solidFill>
                <a:latin typeface="Times New Roman" panose="02020603050405020304" pitchFamily="18" charset="0"/>
                <a:cs typeface="Times New Roman" panose="02020603050405020304" pitchFamily="18" charset="0"/>
              </a:rPr>
              <a:t>Without DZ nano</a:t>
            </a:r>
            <a:r>
              <a:rPr lang="fa-IR" b="1" dirty="0">
                <a:solidFill>
                  <a:srgbClr val="FF0000"/>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coat</a:t>
            </a:r>
          </a:p>
        </p:txBody>
      </p:sp>
      <p:sp>
        <p:nvSpPr>
          <p:cNvPr id="15" name="TextBox 14">
            <a:extLst>
              <a:ext uri="{FF2B5EF4-FFF2-40B4-BE49-F238E27FC236}">
                <a16:creationId xmlns:a16="http://schemas.microsoft.com/office/drawing/2014/main" id="{DA7C8FE3-4979-C0B2-F499-CE8D41408D4E}"/>
              </a:ext>
            </a:extLst>
          </p:cNvPr>
          <p:cNvSpPr txBox="1"/>
          <p:nvPr/>
        </p:nvSpPr>
        <p:spPr>
          <a:xfrm>
            <a:off x="2514600" y="1078468"/>
            <a:ext cx="2182497" cy="369332"/>
          </a:xfrm>
          <a:prstGeom prst="rect">
            <a:avLst/>
          </a:prstGeom>
          <a:noFill/>
        </p:spPr>
        <p:txBody>
          <a:bodyPr wrap="square">
            <a:spAutoFit/>
          </a:bodyPr>
          <a:lstStyle/>
          <a:p>
            <a:pPr defTabSz="457200"/>
            <a:r>
              <a:rPr lang="en-US" b="1" dirty="0">
                <a:solidFill>
                  <a:srgbClr val="FF0000"/>
                </a:solidFill>
                <a:latin typeface="Times New Roman" panose="02020603050405020304" pitchFamily="18" charset="0"/>
                <a:cs typeface="Times New Roman" panose="02020603050405020304" pitchFamily="18" charset="0"/>
              </a:rPr>
              <a:t>With</a:t>
            </a:r>
            <a:r>
              <a:rPr lang="fa-IR" b="1" dirty="0">
                <a:solidFill>
                  <a:srgbClr val="FF0000"/>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DZ nano- coat</a:t>
            </a:r>
          </a:p>
        </p:txBody>
      </p:sp>
    </p:spTree>
    <p:extLst>
      <p:ext uri="{BB962C8B-B14F-4D97-AF65-F5344CB8AC3E}">
        <p14:creationId xmlns:p14="http://schemas.microsoft.com/office/powerpoint/2010/main" val="3108377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49D2DE0D-36E2-9FFA-E739-BA37E66F867A}"/>
              </a:ext>
            </a:extLst>
          </p:cNvPr>
          <p:cNvSpPr>
            <a:spLocks noGrp="1"/>
          </p:cNvSpPr>
          <p:nvPr>
            <p:ph type="sldNum" sz="quarter" idx="12"/>
          </p:nvPr>
        </p:nvSpPr>
        <p:spPr>
          <a:xfrm>
            <a:off x="10558300" y="6043806"/>
            <a:ext cx="736180" cy="277456"/>
          </a:xfrm>
        </p:spPr>
        <p:txBody>
          <a:bodyPr/>
          <a:lstStyle/>
          <a:p>
            <a:fld id="{D57F1E4F-1CFF-5643-939E-217C01CDF565}" type="slidenum">
              <a:rPr lang="en-US" smtClean="0"/>
              <a:pPr/>
              <a:t>7</a:t>
            </a:fld>
            <a:endParaRPr lang="en-US" dirty="0"/>
          </a:p>
        </p:txBody>
      </p:sp>
      <p:pic>
        <p:nvPicPr>
          <p:cNvPr id="10" name="Picture 3">
            <a:extLst>
              <a:ext uri="{FF2B5EF4-FFF2-40B4-BE49-F238E27FC236}">
                <a16:creationId xmlns:a16="http://schemas.microsoft.com/office/drawing/2014/main" id="{4DE6E772-E5E3-2E9B-1EAB-6DE56A4FE929}"/>
              </a:ext>
            </a:extLst>
          </p:cNvPr>
          <p:cNvPicPr>
            <a:picLocks noChangeAspect="1" noChangeArrowheads="1"/>
          </p:cNvPicPr>
          <p:nvPr/>
        </p:nvPicPr>
        <p:blipFill>
          <a:blip r:embed="rId2" cstate="print"/>
          <a:srcRect/>
          <a:stretch>
            <a:fillRect/>
          </a:stretch>
        </p:blipFill>
        <p:spPr bwMode="auto">
          <a:xfrm>
            <a:off x="38698" y="5182849"/>
            <a:ext cx="2029503" cy="1625269"/>
          </a:xfrm>
          <a:prstGeom prst="rect">
            <a:avLst/>
          </a:prstGeom>
          <a:noFill/>
          <a:ln w="9525">
            <a:noFill/>
            <a:miter lim="800000"/>
            <a:headEnd/>
            <a:tailEnd/>
          </a:ln>
        </p:spPr>
      </p:pic>
      <p:pic>
        <p:nvPicPr>
          <p:cNvPr id="12" name="Picture 2" descr="D:\Nanoposhesh\nano coolant\New Folder\2-field_erected.jpg">
            <a:extLst>
              <a:ext uri="{FF2B5EF4-FFF2-40B4-BE49-F238E27FC236}">
                <a16:creationId xmlns:a16="http://schemas.microsoft.com/office/drawing/2014/main" id="{BF6CD7BD-A818-9E41-6A3D-34EF8D90BE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56" t="10311" r="9091"/>
          <a:stretch/>
        </p:blipFill>
        <p:spPr bwMode="auto">
          <a:xfrm>
            <a:off x="2133600" y="5186619"/>
            <a:ext cx="1910830" cy="16304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50D235C-5422-F454-B961-68B91F6814B8}"/>
              </a:ext>
            </a:extLst>
          </p:cNvPr>
          <p:cNvPicPr/>
          <p:nvPr/>
        </p:nvPicPr>
        <p:blipFill rotWithShape="1">
          <a:blip r:embed="rId4" cstate="print"/>
          <a:srcRect t="17226" b="7369"/>
          <a:stretch/>
        </p:blipFill>
        <p:spPr>
          <a:xfrm>
            <a:off x="4095974" y="5233150"/>
            <a:ext cx="1705547" cy="1621311"/>
          </a:xfrm>
          <a:prstGeom prst="rect">
            <a:avLst/>
          </a:prstGeom>
        </p:spPr>
      </p:pic>
      <p:pic>
        <p:nvPicPr>
          <p:cNvPr id="14" name="Picture 2" descr="E:\Nano poshesh\آرشیو\خودم\nano-pooshesh\06092008503.jpg">
            <a:extLst>
              <a:ext uri="{FF2B5EF4-FFF2-40B4-BE49-F238E27FC236}">
                <a16:creationId xmlns:a16="http://schemas.microsoft.com/office/drawing/2014/main" id="{7896EECE-0A1F-DCCB-48E1-C7BFAE42C60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44" t="1144" r="12427" b="26137"/>
          <a:stretch/>
        </p:blipFill>
        <p:spPr bwMode="auto">
          <a:xfrm>
            <a:off x="5857683" y="5194242"/>
            <a:ext cx="1743932" cy="16417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6B040A10-8064-FDC0-212A-6AD82FF1A7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21" r="42538"/>
          <a:stretch/>
        </p:blipFill>
        <p:spPr bwMode="auto">
          <a:xfrm>
            <a:off x="7601615" y="5195720"/>
            <a:ext cx="1733960" cy="16213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84DF7630-2BE5-E73A-1346-162F9DBFB46A}"/>
              </a:ext>
            </a:extLst>
          </p:cNvPr>
          <p:cNvSpPr txBox="1"/>
          <p:nvPr/>
        </p:nvSpPr>
        <p:spPr>
          <a:xfrm>
            <a:off x="685800" y="228600"/>
            <a:ext cx="8155709" cy="3266985"/>
          </a:xfrm>
          <a:prstGeom prst="rect">
            <a:avLst/>
          </a:prstGeom>
          <a:noFill/>
        </p:spPr>
        <p:txBody>
          <a:bodyPr wrap="square">
            <a:spAutoFit/>
          </a:bodyPr>
          <a:lstStyle/>
          <a:p>
            <a:pPr algn="just">
              <a:lnSpc>
                <a:spcPct val="150000"/>
              </a:lnSpc>
            </a:pPr>
            <a:r>
              <a:rPr kumimoji="0" lang="fa-IR" sz="2000" b="0" i="0" u="none" strike="noStrike" kern="1200" cap="all" spc="0" normalizeH="0" baseline="0" noProof="0" dirty="0">
                <a:ln>
                  <a:noFill/>
                </a:ln>
                <a:solidFill>
                  <a:srgbClr val="002060"/>
                </a:solidFill>
                <a:effectLst/>
                <a:uLnTx/>
                <a:uFillTx/>
                <a:latin typeface="Arial" panose="020B0604020202020204" pitchFamily="34" charset="0"/>
                <a:cs typeface="Arial" panose="020B0604020202020204" pitchFamily="34" charset="0"/>
              </a:rPr>
              <a:t>کمتر صنعت بزرگ یا کوچکی را می توان پیدا کرد که در آن یک نوع از مبدل های حرارتی مثل کوره ها </a:t>
            </a:r>
            <a:r>
              <a:rPr lang="fa-IR" sz="2000" cap="all" dirty="0">
                <a:solidFill>
                  <a:srgbClr val="002060"/>
                </a:solidFill>
                <a:latin typeface="Arial" panose="020B0604020202020204" pitchFamily="34" charset="0"/>
                <a:cs typeface="Arial" panose="020B0604020202020204" pitchFamily="34" charset="0"/>
              </a:rPr>
              <a:t>،</a:t>
            </a:r>
            <a:r>
              <a:rPr kumimoji="0" lang="fa-IR" sz="2000" b="0" i="0" u="none" strike="noStrike" kern="1200" cap="all" spc="0" normalizeH="0" baseline="0" noProof="0" dirty="0">
                <a:ln>
                  <a:noFill/>
                </a:ln>
                <a:solidFill>
                  <a:srgbClr val="002060"/>
                </a:solidFill>
                <a:effectLst/>
                <a:uLnTx/>
                <a:uFillTx/>
                <a:latin typeface="Arial" panose="020B0604020202020204" pitchFamily="34" charset="0"/>
                <a:cs typeface="Arial" panose="020B0604020202020204" pitchFamily="34" charset="0"/>
              </a:rPr>
              <a:t> بویلرها ویا چیلرها استفاده نشده باشد. </a:t>
            </a:r>
            <a:r>
              <a:rPr kumimoji="0" lang="fa-IR" sz="2000" i="0" u="none" strike="noStrike" kern="1200" cap="all"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لایه مرزی ولایه های رسوب ،اصلی ترین دلایل کاهش راندمان انتقال حرارت واتلاف انرژی در بویلرها ، کوره ها ومبدل های حرارتی محسوب می شوند. کوره ها ، بویلرها ومبدل های حرارتی همگی در یک موضوع مشترک اند وآن انتقال حرارت از یک سیال گرمتر به سیال یا جسم با دمای کمترمی باشد وتنها تفاوت آنها در رنج دمایی ونحوه انتقال حرارت می باشد. درمسیر انتقال حرارت یا تبدیل انرژی تقریباً بیش از 60% اتلاف انرژی داریم.                                                                                           </a:t>
            </a:r>
            <a:endParaRPr lang="en-US"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587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AA7F31-4543-838D-8925-076533F7957C}"/>
              </a:ext>
            </a:extLst>
          </p:cNvPr>
          <p:cNvSpPr>
            <a:spLocks noGrp="1"/>
          </p:cNvSpPr>
          <p:nvPr>
            <p:ph type="sldNum" sz="quarter" idx="12"/>
          </p:nvPr>
        </p:nvSpPr>
        <p:spPr>
          <a:xfrm>
            <a:off x="10558300" y="5956137"/>
            <a:ext cx="1052510" cy="365125"/>
          </a:xfrm>
        </p:spPr>
        <p:txBody>
          <a:bodyPr/>
          <a:lstStyle/>
          <a:p>
            <a:fld id="{D57F1E4F-1CFF-5643-939E-217C01CDF565}" type="slidenum">
              <a:rPr lang="en-US" smtClean="0"/>
              <a:pPr/>
              <a:t>8</a:t>
            </a:fld>
            <a:endParaRPr lang="en-US" dirty="0"/>
          </a:p>
        </p:txBody>
      </p:sp>
      <p:sp>
        <p:nvSpPr>
          <p:cNvPr id="3" name="TextBox 2">
            <a:extLst>
              <a:ext uri="{FF2B5EF4-FFF2-40B4-BE49-F238E27FC236}">
                <a16:creationId xmlns:a16="http://schemas.microsoft.com/office/drawing/2014/main" id="{EEA71420-FFC1-9FC6-53A8-1792DBD575A6}"/>
              </a:ext>
            </a:extLst>
          </p:cNvPr>
          <p:cNvSpPr txBox="1"/>
          <p:nvPr/>
        </p:nvSpPr>
        <p:spPr>
          <a:xfrm>
            <a:off x="4890243" y="268458"/>
            <a:ext cx="4002029" cy="2239844"/>
          </a:xfrm>
          <a:prstGeom prst="rect">
            <a:avLst/>
          </a:prstGeom>
          <a:noFill/>
        </p:spPr>
        <p:txBody>
          <a:bodyPr wrap="square">
            <a:spAutoFit/>
          </a:bodyPr>
          <a:lstStyle/>
          <a:p>
            <a:pPr marL="0" marR="0" lvl="0" indent="0" algn="ctr" defTabSz="914400" rtl="1" eaLnBrk="1" fontAlgn="base" latinLnBrk="0" hangingPunct="1">
              <a:lnSpc>
                <a:spcPct val="150000"/>
              </a:lnSpc>
              <a:spcBef>
                <a:spcPct val="20000"/>
              </a:spcBef>
              <a:spcAft>
                <a:spcPct val="0"/>
              </a:spcAft>
              <a:buClrTx/>
              <a:buSzTx/>
              <a:buFontTx/>
              <a:buNone/>
              <a:tabLst/>
              <a:defRPr/>
            </a:pPr>
            <a:r>
              <a:rPr kumimoji="0" lang="fa-IR" altLang="en-US" sz="2400" b="1" i="0" u="none" strike="noStrike" kern="0" cap="none" spc="0" normalizeH="0" baseline="0" noProof="0" dirty="0">
                <a:ln>
                  <a:noFill/>
                </a:ln>
                <a:solidFill>
                  <a:srgbClr val="0070C0"/>
                </a:solidFill>
                <a:effectLst/>
                <a:uLnTx/>
                <a:uFillTx/>
                <a:latin typeface="Arial"/>
                <a:ea typeface="+mn-ea"/>
                <a:cs typeface="B Nazanin" pitchFamily="2" charset="-78"/>
              </a:rPr>
              <a:t>مکانیسم های مختلف نانو سیال ونانوپوشش</a:t>
            </a:r>
            <a:r>
              <a:rPr kumimoji="0" lang="en-US" altLang="en-US" sz="2400" b="1" i="0" u="none" strike="noStrike" kern="0" cap="none" spc="0" normalizeH="0" baseline="0" noProof="0" dirty="0">
                <a:ln>
                  <a:noFill/>
                </a:ln>
                <a:solidFill>
                  <a:srgbClr val="0070C0"/>
                </a:solidFill>
                <a:effectLst/>
                <a:uLnTx/>
                <a:uFillTx/>
                <a:latin typeface="Arial"/>
                <a:ea typeface="+mn-ea"/>
                <a:cs typeface="B Nazanin" pitchFamily="2" charset="-78"/>
              </a:rPr>
              <a:t>DZ</a:t>
            </a:r>
            <a:r>
              <a:rPr kumimoji="0" lang="fa-IR" altLang="en-US" sz="2400" b="1" i="0" u="none" strike="noStrike" kern="0" cap="none" spc="0" normalizeH="0" baseline="0" noProof="0" dirty="0">
                <a:ln>
                  <a:noFill/>
                </a:ln>
                <a:solidFill>
                  <a:srgbClr val="0070C0"/>
                </a:solidFill>
                <a:effectLst/>
                <a:uLnTx/>
                <a:uFillTx/>
                <a:latin typeface="Arial"/>
                <a:ea typeface="+mn-ea"/>
                <a:cs typeface="B Nazanin" pitchFamily="2" charset="-78"/>
              </a:rPr>
              <a:t> در بهبود انتقال حرارت وضد رسوب کردن سطح تیوب های مبدل</a:t>
            </a:r>
          </a:p>
        </p:txBody>
      </p:sp>
      <p:pic>
        <p:nvPicPr>
          <p:cNvPr id="4" name="Picture 3">
            <a:extLst>
              <a:ext uri="{FF2B5EF4-FFF2-40B4-BE49-F238E27FC236}">
                <a16:creationId xmlns:a16="http://schemas.microsoft.com/office/drawing/2014/main" id="{E9BE7A2D-C333-054A-DBE4-DA8EF7A5D854}"/>
              </a:ext>
            </a:extLst>
          </p:cNvPr>
          <p:cNvPicPr/>
          <p:nvPr/>
        </p:nvPicPr>
        <p:blipFill rotWithShape="1">
          <a:blip r:embed="rId2">
            <a:extLst>
              <a:ext uri="{28A0092B-C50C-407E-A947-70E740481C1C}">
                <a14:useLocalDpi xmlns:a14="http://schemas.microsoft.com/office/drawing/2010/main" val="0"/>
              </a:ext>
            </a:extLst>
          </a:blip>
          <a:srcRect/>
          <a:stretch/>
        </p:blipFill>
        <p:spPr bwMode="auto">
          <a:xfrm>
            <a:off x="25400" y="198184"/>
            <a:ext cx="4864843" cy="1990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1D54F198-01D2-621E-35B7-D2E81FBD61EB}"/>
              </a:ext>
            </a:extLst>
          </p:cNvPr>
          <p:cNvPicPr>
            <a:picLocks noChangeAspect="1"/>
          </p:cNvPicPr>
          <p:nvPr/>
        </p:nvPicPr>
        <p:blipFill rotWithShape="1">
          <a:blip r:embed="rId3"/>
          <a:srcRect t="23301" b="14666"/>
          <a:stretch/>
        </p:blipFill>
        <p:spPr>
          <a:xfrm>
            <a:off x="25400" y="2461869"/>
            <a:ext cx="4864843" cy="2315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05213A22-2BEA-CD8C-1B04-71879C4CAEC5}"/>
              </a:ext>
            </a:extLst>
          </p:cNvPr>
          <p:cNvSpPr/>
          <p:nvPr/>
        </p:nvSpPr>
        <p:spPr>
          <a:xfrm>
            <a:off x="2667000" y="4881398"/>
            <a:ext cx="2088891" cy="338554"/>
          </a:xfrm>
          <a:prstGeom prst="rect">
            <a:avLst/>
          </a:prstGeom>
          <a:solidFill>
            <a:schemeClr val="accent2"/>
          </a:solidFill>
        </p:spPr>
        <p:txBody>
          <a:bodyPr wrap="square">
            <a:spAutoFit/>
          </a:bodyPr>
          <a:lstStyle/>
          <a:p>
            <a:pPr defTabSz="2949575" latinLnBrk="1"/>
            <a:r>
              <a:rPr kumimoji="1" lang="en-US" sz="1600" b="1" dirty="0">
                <a:solidFill>
                  <a:schemeClr val="bg1"/>
                </a:solidFill>
                <a:ea typeface="굴림" charset="-127"/>
              </a:rPr>
              <a:t>With DZ nano-coat</a:t>
            </a:r>
          </a:p>
        </p:txBody>
      </p:sp>
      <p:sp>
        <p:nvSpPr>
          <p:cNvPr id="7" name="Rectangle 6">
            <a:extLst>
              <a:ext uri="{FF2B5EF4-FFF2-40B4-BE49-F238E27FC236}">
                <a16:creationId xmlns:a16="http://schemas.microsoft.com/office/drawing/2014/main" id="{E34D3A68-7908-EABA-1ECB-F23D7D5724F8}"/>
              </a:ext>
            </a:extLst>
          </p:cNvPr>
          <p:cNvSpPr/>
          <p:nvPr/>
        </p:nvSpPr>
        <p:spPr>
          <a:xfrm>
            <a:off x="35560" y="4881398"/>
            <a:ext cx="2174240" cy="338554"/>
          </a:xfrm>
          <a:prstGeom prst="rect">
            <a:avLst/>
          </a:prstGeom>
          <a:solidFill>
            <a:schemeClr val="accent2"/>
          </a:solidFill>
        </p:spPr>
        <p:txBody>
          <a:bodyPr wrap="square">
            <a:spAutoFit/>
          </a:bodyPr>
          <a:lstStyle/>
          <a:p>
            <a:pPr defTabSz="2949575" latinLnBrk="1"/>
            <a:r>
              <a:rPr lang="en-US" sz="1600" b="1" dirty="0">
                <a:solidFill>
                  <a:schemeClr val="bg1"/>
                </a:solidFill>
                <a:ea typeface="굴림" charset="-127"/>
              </a:rPr>
              <a:t>With out  DZ nano-coat</a:t>
            </a:r>
            <a:endParaRPr kumimoji="1" lang="en-US" sz="1600" b="1" dirty="0">
              <a:solidFill>
                <a:schemeClr val="bg1"/>
              </a:solidFill>
              <a:ea typeface="굴림" charset="-127"/>
            </a:endParaRPr>
          </a:p>
        </p:txBody>
      </p:sp>
      <p:sp>
        <p:nvSpPr>
          <p:cNvPr id="8" name="TextBox 7">
            <a:extLst>
              <a:ext uri="{FF2B5EF4-FFF2-40B4-BE49-F238E27FC236}">
                <a16:creationId xmlns:a16="http://schemas.microsoft.com/office/drawing/2014/main" id="{BCC259BD-EABB-37BB-6445-559C2B0C5941}"/>
              </a:ext>
            </a:extLst>
          </p:cNvPr>
          <p:cNvSpPr txBox="1"/>
          <p:nvPr/>
        </p:nvSpPr>
        <p:spPr>
          <a:xfrm>
            <a:off x="4572000" y="2461869"/>
            <a:ext cx="4410513" cy="3636316"/>
          </a:xfrm>
          <a:prstGeom prst="rect">
            <a:avLst/>
          </a:prstGeom>
          <a:noFill/>
        </p:spPr>
        <p:txBody>
          <a:bodyPr wrap="square">
            <a:spAutoFit/>
          </a:bodyPr>
          <a:lstStyle/>
          <a:p>
            <a:pPr marL="342900" marR="0" lvl="0" indent="-342900" algn="r" defTabSz="914400" rtl="1" eaLnBrk="1" fontAlgn="base" latinLnBrk="0" hangingPunct="1">
              <a:lnSpc>
                <a:spcPct val="150000"/>
              </a:lnSpc>
              <a:spcBef>
                <a:spcPct val="20000"/>
              </a:spcBef>
              <a:spcAft>
                <a:spcPct val="0"/>
              </a:spcAft>
              <a:buClrTx/>
              <a:buSzTx/>
              <a:buFontTx/>
              <a:buChar char="•"/>
              <a:tabLst/>
              <a:defRPr/>
            </a:pPr>
            <a:r>
              <a:rPr kumimoji="0" lang="fa-IR" altLang="en-US" sz="2000" b="1" i="0" u="none" strike="noStrike" kern="0" cap="none" spc="0" normalizeH="0" baseline="0" noProof="0" dirty="0">
                <a:ln>
                  <a:noFill/>
                </a:ln>
                <a:solidFill>
                  <a:srgbClr val="000000"/>
                </a:solidFill>
                <a:effectLst/>
                <a:uLnTx/>
                <a:uFillTx/>
                <a:latin typeface="Arial"/>
                <a:ea typeface="+mn-ea"/>
                <a:cs typeface="B Nazanin" pitchFamily="2" charset="-78"/>
              </a:rPr>
              <a:t>افزایش هدایت حرارت جابجایی</a:t>
            </a:r>
          </a:p>
          <a:p>
            <a:pPr marL="342900" marR="0" lvl="0" indent="-342900" algn="r" defTabSz="914400" rtl="1" eaLnBrk="1" fontAlgn="base" latinLnBrk="0" hangingPunct="1">
              <a:lnSpc>
                <a:spcPct val="150000"/>
              </a:lnSpc>
              <a:spcBef>
                <a:spcPct val="20000"/>
              </a:spcBef>
              <a:spcAft>
                <a:spcPct val="0"/>
              </a:spcAft>
              <a:buClrTx/>
              <a:buSzTx/>
              <a:buFontTx/>
              <a:buChar char="•"/>
              <a:tabLst/>
              <a:defRPr/>
            </a:pPr>
            <a:r>
              <a:rPr kumimoji="0" lang="fa-IR" altLang="en-US" sz="2000" b="1" i="0" u="none" strike="noStrike" kern="0" cap="none" spc="0" normalizeH="0" baseline="0" noProof="0" dirty="0">
                <a:ln>
                  <a:noFill/>
                </a:ln>
                <a:solidFill>
                  <a:srgbClr val="000000"/>
                </a:solidFill>
                <a:effectLst/>
                <a:uLnTx/>
                <a:uFillTx/>
                <a:latin typeface="Arial"/>
                <a:ea typeface="+mn-ea"/>
                <a:cs typeface="B Nazanin" pitchFamily="2" charset="-78"/>
              </a:rPr>
              <a:t>افزایش سطح دیواره داخلی مبدل های حرارتی</a:t>
            </a:r>
          </a:p>
          <a:p>
            <a:pPr marL="342900" marR="0" lvl="0" indent="-342900" algn="r" defTabSz="914400" rtl="1" eaLnBrk="1" fontAlgn="base" latinLnBrk="0" hangingPunct="1">
              <a:lnSpc>
                <a:spcPct val="150000"/>
              </a:lnSpc>
              <a:spcBef>
                <a:spcPct val="20000"/>
              </a:spcBef>
              <a:spcAft>
                <a:spcPct val="0"/>
              </a:spcAft>
              <a:buClrTx/>
              <a:buSzTx/>
              <a:buFontTx/>
              <a:buChar char="•"/>
              <a:tabLst/>
              <a:defRPr/>
            </a:pPr>
            <a:r>
              <a:rPr lang="fa-IR" altLang="en-US" sz="2000" b="1" kern="0" dirty="0">
                <a:solidFill>
                  <a:srgbClr val="000000"/>
                </a:solidFill>
                <a:latin typeface="Arial"/>
                <a:cs typeface="B Nazanin" pitchFamily="2" charset="-78"/>
              </a:rPr>
              <a:t>کاهش ضخامت لایه مرزی</a:t>
            </a:r>
            <a:endParaRPr kumimoji="0" lang="fa-IR" altLang="en-US" sz="2000" b="1" i="0" u="none" strike="noStrike" kern="0" cap="none" spc="0" normalizeH="0" baseline="0" noProof="0" dirty="0">
              <a:ln>
                <a:noFill/>
              </a:ln>
              <a:solidFill>
                <a:srgbClr val="000000"/>
              </a:solidFill>
              <a:effectLst/>
              <a:uLnTx/>
              <a:uFillTx/>
              <a:latin typeface="Arial"/>
              <a:ea typeface="+mn-ea"/>
              <a:cs typeface="B Nazanin" pitchFamily="2" charset="-78"/>
            </a:endParaRPr>
          </a:p>
          <a:p>
            <a:pPr marL="342900" marR="0" lvl="0" indent="-342900" algn="r" defTabSz="914400" rtl="1" eaLnBrk="1" fontAlgn="base" latinLnBrk="0" hangingPunct="1">
              <a:lnSpc>
                <a:spcPct val="150000"/>
              </a:lnSpc>
              <a:spcBef>
                <a:spcPct val="20000"/>
              </a:spcBef>
              <a:spcAft>
                <a:spcPct val="0"/>
              </a:spcAft>
              <a:buClrTx/>
              <a:buSzTx/>
              <a:buFontTx/>
              <a:buChar char="•"/>
              <a:tabLst/>
              <a:defRPr/>
            </a:pPr>
            <a:r>
              <a:rPr kumimoji="0" lang="fa-IR" altLang="en-US" sz="2000" b="1" i="0" u="none" strike="noStrike" kern="0" cap="none" spc="0" normalizeH="0" baseline="0" noProof="0" dirty="0">
                <a:ln>
                  <a:noFill/>
                </a:ln>
                <a:solidFill>
                  <a:srgbClr val="000000"/>
                </a:solidFill>
                <a:effectLst/>
                <a:uLnTx/>
                <a:uFillTx/>
                <a:latin typeface="Arial"/>
                <a:ea typeface="+mn-ea"/>
                <a:cs typeface="B Nazanin" pitchFamily="2" charset="-78"/>
              </a:rPr>
              <a:t>توربولانس در مقیاس مولکولی</a:t>
            </a:r>
          </a:p>
          <a:p>
            <a:pPr marL="342900" marR="0" lvl="0" indent="-342900" algn="r" defTabSz="914400" rtl="1" eaLnBrk="1" fontAlgn="base" latinLnBrk="0" hangingPunct="1">
              <a:lnSpc>
                <a:spcPct val="150000"/>
              </a:lnSpc>
              <a:spcBef>
                <a:spcPct val="20000"/>
              </a:spcBef>
              <a:spcAft>
                <a:spcPct val="0"/>
              </a:spcAft>
              <a:buClrTx/>
              <a:buSzTx/>
              <a:buFontTx/>
              <a:buChar char="•"/>
              <a:tabLst/>
              <a:defRPr/>
            </a:pPr>
            <a:r>
              <a:rPr kumimoji="0" lang="fa-IR" altLang="en-US" sz="2000" b="1" i="0" u="none" strike="noStrike" kern="0" cap="none" spc="0" normalizeH="0" baseline="0" noProof="0" dirty="0">
                <a:ln>
                  <a:noFill/>
                </a:ln>
                <a:solidFill>
                  <a:srgbClr val="000000"/>
                </a:solidFill>
                <a:effectLst/>
                <a:uLnTx/>
                <a:uFillTx/>
                <a:latin typeface="Arial"/>
                <a:ea typeface="+mn-ea"/>
                <a:cs typeface="B Nazanin" pitchFamily="2" charset="-78"/>
              </a:rPr>
              <a:t>افزایش هدایت حرارتی لایه های رسوب</a:t>
            </a:r>
            <a:endParaRPr kumimoji="0" lang="en-US" altLang="en-US" sz="2000" b="1" i="0" u="none" strike="noStrike" kern="0" cap="none" spc="0" normalizeH="0" baseline="0" noProof="0" dirty="0">
              <a:ln>
                <a:noFill/>
              </a:ln>
              <a:solidFill>
                <a:srgbClr val="000000"/>
              </a:solidFill>
              <a:effectLst/>
              <a:uLnTx/>
              <a:uFillTx/>
              <a:latin typeface="Arial"/>
              <a:ea typeface="+mn-ea"/>
              <a:cs typeface="B Nazanin" pitchFamily="2" charset="-78"/>
            </a:endParaRPr>
          </a:p>
          <a:p>
            <a:pPr marL="342900" marR="0" lvl="0" indent="-342900" algn="r" defTabSz="914400" rtl="1" eaLnBrk="1" fontAlgn="base" latinLnBrk="0" hangingPunct="1">
              <a:lnSpc>
                <a:spcPct val="150000"/>
              </a:lnSpc>
              <a:spcBef>
                <a:spcPct val="20000"/>
              </a:spcBef>
              <a:spcAft>
                <a:spcPct val="0"/>
              </a:spcAft>
              <a:buClrTx/>
              <a:buSzTx/>
              <a:buFontTx/>
              <a:buChar char="•"/>
              <a:tabLst/>
              <a:defRPr/>
            </a:pPr>
            <a:r>
              <a:rPr kumimoji="0" lang="fa-IR" altLang="en-US" sz="2000" b="1" i="0" u="none" strike="noStrike" kern="0" cap="none" spc="0" normalizeH="0" baseline="0" noProof="0" dirty="0">
                <a:ln>
                  <a:noFill/>
                </a:ln>
                <a:solidFill>
                  <a:srgbClr val="000000"/>
                </a:solidFill>
                <a:effectLst/>
                <a:uLnTx/>
                <a:uFillTx/>
                <a:latin typeface="Arial"/>
                <a:ea typeface="+mn-ea"/>
                <a:cs typeface="B Nazanin" pitchFamily="2" charset="-78"/>
              </a:rPr>
              <a:t>جلوگیری از تشکیل رسوب </a:t>
            </a:r>
          </a:p>
          <a:p>
            <a:pPr marL="342900" marR="0" lvl="0" indent="-342900" algn="r" defTabSz="914400" rtl="1" eaLnBrk="1" fontAlgn="base" latinLnBrk="0" hangingPunct="1">
              <a:lnSpc>
                <a:spcPct val="150000"/>
              </a:lnSpc>
              <a:spcBef>
                <a:spcPct val="20000"/>
              </a:spcBef>
              <a:spcAft>
                <a:spcPct val="0"/>
              </a:spcAft>
              <a:buClrTx/>
              <a:buSzTx/>
              <a:buFontTx/>
              <a:buChar char="•"/>
              <a:tabLst/>
              <a:defRPr/>
            </a:pPr>
            <a:r>
              <a:rPr lang="fa-IR" altLang="en-US" sz="2000" b="1" kern="0" dirty="0">
                <a:solidFill>
                  <a:srgbClr val="000000"/>
                </a:solidFill>
                <a:latin typeface="Arial"/>
                <a:cs typeface="B Nazanin" pitchFamily="2" charset="-78"/>
              </a:rPr>
              <a:t>باردارکردن رسوبات باقی ماننده بر روی سطح</a:t>
            </a:r>
            <a:endParaRPr kumimoji="0" lang="fa-IR" altLang="en-US" sz="2000" b="1" i="0" u="none" strike="noStrike" kern="0" cap="none" spc="0" normalizeH="0" baseline="0" noProof="0" dirty="0">
              <a:ln>
                <a:noFill/>
              </a:ln>
              <a:solidFill>
                <a:srgbClr val="000000"/>
              </a:solidFill>
              <a:effectLst/>
              <a:uLnTx/>
              <a:uFillTx/>
              <a:latin typeface="Arial"/>
              <a:ea typeface="+mn-ea"/>
              <a:cs typeface="B Nazanin" pitchFamily="2" charset="-78"/>
            </a:endParaRPr>
          </a:p>
        </p:txBody>
      </p:sp>
    </p:spTree>
    <p:extLst>
      <p:ext uri="{BB962C8B-B14F-4D97-AF65-F5344CB8AC3E}">
        <p14:creationId xmlns:p14="http://schemas.microsoft.com/office/powerpoint/2010/main" val="3396893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651113-7997-6B8F-6493-1DCA923CF7BE}"/>
              </a:ext>
            </a:extLst>
          </p:cNvPr>
          <p:cNvSpPr>
            <a:spLocks noGrp="1"/>
          </p:cNvSpPr>
          <p:nvPr>
            <p:ph type="sldNum" sz="quarter" idx="12"/>
          </p:nvPr>
        </p:nvSpPr>
        <p:spPr>
          <a:xfrm>
            <a:off x="6253001" y="5321132"/>
            <a:ext cx="1052510" cy="365125"/>
          </a:xfrm>
        </p:spPr>
        <p:txBody>
          <a:bodyPr/>
          <a:lstStyle/>
          <a:p>
            <a:fld id="{D57F1E4F-1CFF-5643-939E-217C01CDF565}" type="slidenum">
              <a:rPr lang="en-US" smtClean="0"/>
              <a:pPr/>
              <a:t>9</a:t>
            </a:fld>
            <a:endParaRPr lang="en-US" dirty="0"/>
          </a:p>
        </p:txBody>
      </p:sp>
      <p:pic>
        <p:nvPicPr>
          <p:cNvPr id="3" name="Picture 2">
            <a:extLst>
              <a:ext uri="{FF2B5EF4-FFF2-40B4-BE49-F238E27FC236}">
                <a16:creationId xmlns:a16="http://schemas.microsoft.com/office/drawing/2014/main" id="{A3B52932-1B56-007D-8D83-FA9F7CC65EC8}"/>
              </a:ext>
            </a:extLst>
          </p:cNvPr>
          <p:cNvPicPr>
            <a:picLocks noChangeAspect="1"/>
          </p:cNvPicPr>
          <p:nvPr/>
        </p:nvPicPr>
        <p:blipFill>
          <a:blip r:embed="rId2"/>
          <a:stretch>
            <a:fillRect/>
          </a:stretch>
        </p:blipFill>
        <p:spPr>
          <a:xfrm rot="5400000">
            <a:off x="3846830" y="2172970"/>
            <a:ext cx="4318001" cy="2867661"/>
          </a:xfrm>
          <a:prstGeom prst="rect">
            <a:avLst/>
          </a:prstGeom>
        </p:spPr>
      </p:pic>
      <p:pic>
        <p:nvPicPr>
          <p:cNvPr id="4" name="Picture 3">
            <a:extLst>
              <a:ext uri="{FF2B5EF4-FFF2-40B4-BE49-F238E27FC236}">
                <a16:creationId xmlns:a16="http://schemas.microsoft.com/office/drawing/2014/main" id="{6912381C-FDC7-C746-CE30-93133BE86999}"/>
              </a:ext>
            </a:extLst>
          </p:cNvPr>
          <p:cNvPicPr>
            <a:picLocks noChangeAspect="1"/>
          </p:cNvPicPr>
          <p:nvPr/>
        </p:nvPicPr>
        <p:blipFill>
          <a:blip r:embed="rId3"/>
          <a:stretch>
            <a:fillRect/>
          </a:stretch>
        </p:blipFill>
        <p:spPr>
          <a:xfrm>
            <a:off x="1447801" y="1447800"/>
            <a:ext cx="2990049" cy="4318002"/>
          </a:xfrm>
          <a:prstGeom prst="rect">
            <a:avLst/>
          </a:prstGeom>
        </p:spPr>
      </p:pic>
    </p:spTree>
    <p:extLst>
      <p:ext uri="{BB962C8B-B14F-4D97-AF65-F5344CB8AC3E}">
        <p14:creationId xmlns:p14="http://schemas.microsoft.com/office/powerpoint/2010/main" val="3695750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2019</TotalTime>
  <Words>1445</Words>
  <Application>Microsoft Office PowerPoint</Application>
  <PresentationFormat>On-screen Show (4:3)</PresentationFormat>
  <Paragraphs>231</Paragraphs>
  <Slides>21</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0" baseType="lpstr">
      <vt:lpstr>Arial</vt:lpstr>
      <vt:lpstr>Calibri</vt:lpstr>
      <vt:lpstr>Georgia</vt:lpstr>
      <vt:lpstr>Gill Sans MT</vt:lpstr>
      <vt:lpstr>Tahoma</vt:lpstr>
      <vt:lpstr>Times New Roman</vt:lpstr>
      <vt:lpstr>Wingdings 2</vt:lpstr>
      <vt:lpstr>Office Theme</vt:lpstr>
      <vt:lpstr>PDF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نانوپوشش های آنتی کک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Mansour Hemmati</cp:lastModifiedBy>
  <cp:revision>45</cp:revision>
  <dcterms:created xsi:type="dcterms:W3CDTF">2017-07-28T20:11:43Z</dcterms:created>
  <dcterms:modified xsi:type="dcterms:W3CDTF">2022-11-02T18:53:11Z</dcterms:modified>
</cp:coreProperties>
</file>